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media/image34.jpg" ContentType="image/jpg"/>
  <Override PartName="/ppt/notesSlides/notesSlide36.xml" ContentType="application/vnd.openxmlformats-officedocument.presentationml.notesSlide+xml"/>
  <Override PartName="/ppt/media/image36.jpg" ContentType="image/jpg"/>
  <Override PartName="/ppt/notesSlides/notesSlide37.xml" ContentType="application/vnd.openxmlformats-officedocument.presentationml.notesSlide+xml"/>
  <Override PartName="/ppt/media/image37.jpg" ContentType="image/jpg"/>
  <Override PartName="/ppt/notesSlides/notesSlide38.xml" ContentType="application/vnd.openxmlformats-officedocument.presentationml.notesSlide+xml"/>
  <Override PartName="/ppt/media/image38.jpg" ContentType="image/jpg"/>
  <Override PartName="/ppt/notesSlides/notesSlide39.xml" ContentType="application/vnd.openxmlformats-officedocument.presentationml.notesSlide+xml"/>
  <Override PartName="/ppt/media/image39.jpg" ContentType="image/jpg"/>
  <Override PartName="/ppt/notesSlides/notesSlide40.xml" ContentType="application/vnd.openxmlformats-officedocument.presentationml.notesSlide+xml"/>
  <Override PartName="/ppt/media/image40.jpg" ContentType="image/jpg"/>
  <Override PartName="/ppt/notesSlides/notesSlide41.xml" ContentType="application/vnd.openxmlformats-officedocument.presentationml.notesSlide+xml"/>
  <Override PartName="/ppt/media/image41.jpg" ContentType="image/jpg"/>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4"/>
  </p:notesMasterIdLst>
  <p:handoutMasterIdLst>
    <p:handoutMasterId r:id="rId45"/>
  </p:handoutMasterIdLst>
  <p:sldIdLst>
    <p:sldId id="401" r:id="rId2"/>
    <p:sldId id="470" r:id="rId3"/>
    <p:sldId id="491" r:id="rId4"/>
    <p:sldId id="500" r:id="rId5"/>
    <p:sldId id="490" r:id="rId6"/>
    <p:sldId id="494" r:id="rId7"/>
    <p:sldId id="492" r:id="rId8"/>
    <p:sldId id="493" r:id="rId9"/>
    <p:sldId id="497" r:id="rId10"/>
    <p:sldId id="504" r:id="rId11"/>
    <p:sldId id="505" r:id="rId12"/>
    <p:sldId id="498" r:id="rId13"/>
    <p:sldId id="506" r:id="rId14"/>
    <p:sldId id="507" r:id="rId15"/>
    <p:sldId id="508" r:id="rId16"/>
    <p:sldId id="501" r:id="rId17"/>
    <p:sldId id="502" r:id="rId18"/>
    <p:sldId id="511" r:id="rId19"/>
    <p:sldId id="512" r:id="rId20"/>
    <p:sldId id="509" r:id="rId21"/>
    <p:sldId id="510" r:id="rId22"/>
    <p:sldId id="517" r:id="rId23"/>
    <p:sldId id="518" r:id="rId24"/>
    <p:sldId id="519" r:id="rId25"/>
    <p:sldId id="542" r:id="rId26"/>
    <p:sldId id="495" r:id="rId27"/>
    <p:sldId id="513" r:id="rId28"/>
    <p:sldId id="516" r:id="rId29"/>
    <p:sldId id="496" r:id="rId30"/>
    <p:sldId id="515" r:id="rId31"/>
    <p:sldId id="531" r:id="rId32"/>
    <p:sldId id="532" r:id="rId33"/>
    <p:sldId id="533" r:id="rId34"/>
    <p:sldId id="534" r:id="rId35"/>
    <p:sldId id="535" r:id="rId36"/>
    <p:sldId id="536" r:id="rId37"/>
    <p:sldId id="538" r:id="rId38"/>
    <p:sldId id="537" r:id="rId39"/>
    <p:sldId id="539" r:id="rId40"/>
    <p:sldId id="540" r:id="rId41"/>
    <p:sldId id="541" r:id="rId42"/>
    <p:sldId id="514" r:id="rId43"/>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1203" autoAdjust="0"/>
  </p:normalViewPr>
  <p:slideViewPr>
    <p:cSldViewPr snapToGrid="0" snapToObjects="1">
      <p:cViewPr varScale="1">
        <p:scale>
          <a:sx n="74" d="100"/>
          <a:sy n="74" d="100"/>
        </p:scale>
        <p:origin x="108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C4348674-C402-4615-9354-6DC650689890}" type="datetimeFigureOut">
              <a:rPr kumimoji="1" lang="ja-JP" altLang="en-US" smtClean="0"/>
              <a:t>2019/12/2</a:t>
            </a:fld>
            <a:endParaRPr kumimoji="1" lang="ja-JP" altLang="en-US"/>
          </a:p>
        </p:txBody>
      </p:sp>
      <p:sp>
        <p:nvSpPr>
          <p:cNvPr id="4" name="フッター プレースホルダー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26605E0C-4EF6-4F8E-98BF-34F6D3468A67}" type="slidenum">
              <a:rPr kumimoji="1" lang="ja-JP" altLang="en-US" smtClean="0"/>
              <a:t>‹#›</a:t>
            </a:fld>
            <a:endParaRPr kumimoji="1" lang="ja-JP" altLang="en-US"/>
          </a:p>
        </p:txBody>
      </p:sp>
    </p:spTree>
    <p:extLst>
      <p:ext uri="{BB962C8B-B14F-4D97-AF65-F5344CB8AC3E}">
        <p14:creationId xmlns:p14="http://schemas.microsoft.com/office/powerpoint/2010/main" val="7918239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F6B61924-18D6-F946-81E2-8C27032CB9F8}" type="datetimeFigureOut">
              <a:rPr kumimoji="1" lang="ja-JP" altLang="en-US" smtClean="0"/>
              <a:t>2019/12/2</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EE517998-042E-634F-AFC2-F7AEAC238438}" type="slidenum">
              <a:rPr kumimoji="1" lang="ja-JP" altLang="en-US" smtClean="0"/>
              <a:t>‹#›</a:t>
            </a:fld>
            <a:endParaRPr kumimoji="1" lang="ja-JP" altLang="en-US"/>
          </a:p>
        </p:txBody>
      </p:sp>
    </p:spTree>
    <p:extLst>
      <p:ext uri="{BB962C8B-B14F-4D97-AF65-F5344CB8AC3E}">
        <p14:creationId xmlns:p14="http://schemas.microsoft.com/office/powerpoint/2010/main" val="372389958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smtClean="0"/>
              <a:t>こんにち</a:t>
            </a:r>
            <a:r>
              <a:rPr kumimoji="1" lang="ja-JP" altLang="en-US" dirty="0"/>
              <a:t>は。これより</a:t>
            </a:r>
            <a:r>
              <a:rPr kumimoji="1" lang="ja-JP" altLang="en-US" dirty="0" smtClean="0"/>
              <a:t>、弊社の企業説明を行わせていただきます。私は代表取締役社長の戎と申します</a:t>
            </a:r>
            <a:r>
              <a:rPr kumimoji="1" lang="ja-JP" altLang="en-US" dirty="0"/>
              <a:t>。どうぞよろしくお願い致します。</a:t>
            </a:r>
            <a:endParaRPr kumimoji="1" lang="en-US" altLang="ja-JP" dirty="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1</a:t>
            </a:fld>
            <a:endParaRPr kumimoji="1" lang="ja-JP" altLang="en-US"/>
          </a:p>
        </p:txBody>
      </p:sp>
    </p:spTree>
    <p:extLst>
      <p:ext uri="{BB962C8B-B14F-4D97-AF65-F5344CB8AC3E}">
        <p14:creationId xmlns:p14="http://schemas.microsoft.com/office/powerpoint/2010/main" val="1793089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smtClean="0"/>
              <a:t>進学する方も、就職する方もおられるかと思いますが、まずは“はたらく”とはどういうことなのか、楽</a:t>
            </a:r>
            <a:r>
              <a:rPr kumimoji="1" lang="ja-JP" altLang="en-US" dirty="0" err="1" smtClean="0"/>
              <a:t>しの</a:t>
            </a:r>
            <a:r>
              <a:rPr kumimoji="1" lang="ja-JP" altLang="en-US" dirty="0" smtClean="0"/>
              <a:t>考えをお話ししたいと思います</a:t>
            </a:r>
            <a:r>
              <a:rPr kumimoji="1" lang="en-US" altLang="ja-JP" dirty="0" smtClean="0"/>
              <a:t/>
            </a:r>
            <a:br>
              <a:rPr kumimoji="1" lang="en-US" altLang="ja-JP" dirty="0" smtClean="0"/>
            </a:br>
            <a:r>
              <a:rPr kumimoji="1" lang="ja-JP" altLang="en-US" dirty="0" smtClean="0"/>
              <a:t>ちょっと真剣な内容です</a:t>
            </a:r>
            <a:endParaRPr kumimoji="1" lang="ja-JP" altLang="en-US" dirty="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10</a:t>
            </a:fld>
            <a:endParaRPr kumimoji="1" lang="ja-JP" altLang="en-US"/>
          </a:p>
        </p:txBody>
      </p:sp>
    </p:spTree>
    <p:extLst>
      <p:ext uri="{BB962C8B-B14F-4D97-AF65-F5344CB8AC3E}">
        <p14:creationId xmlns:p14="http://schemas.microsoft.com/office/powerpoint/2010/main" val="110803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smtClean="0"/>
              <a:t>こちらははたらく　というワードで出てくる３つのワードです</a:t>
            </a:r>
            <a:r>
              <a:rPr kumimoji="1" lang="en-US" altLang="ja-JP" dirty="0" smtClean="0"/>
              <a:t/>
            </a:r>
            <a:br>
              <a:rPr kumimoji="1" lang="en-US" altLang="ja-JP" dirty="0" smtClean="0"/>
            </a:br>
            <a:r>
              <a:rPr kumimoji="1" lang="ja-JP" altLang="en-US" dirty="0" smtClean="0"/>
              <a:t>ここに質問しながら説明　その後共通項を質問し説明</a:t>
            </a:r>
            <a:r>
              <a:rPr kumimoji="1" lang="en-US" altLang="ja-JP" dirty="0" smtClean="0"/>
              <a:t/>
            </a:r>
            <a:br>
              <a:rPr kumimoji="1" lang="en-US" altLang="ja-JP" dirty="0" smtClean="0"/>
            </a:br>
            <a:r>
              <a:rPr kumimoji="1" lang="ja-JP" altLang="en-US" sz="1200" b="0" i="0" kern="1200" dirty="0" smtClean="0">
                <a:solidFill>
                  <a:schemeClr val="tx1"/>
                </a:solidFill>
                <a:effectLst/>
                <a:latin typeface="+mn-lt"/>
                <a:ea typeface="+mn-ea"/>
                <a:cs typeface="+mn-cs"/>
              </a:rPr>
              <a:t>「売り手によし、買い手によし、世間によし」</a:t>
            </a:r>
            <a:endParaRPr kumimoji="1" lang="ja-JP" altLang="en-US" dirty="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11</a:t>
            </a:fld>
            <a:endParaRPr kumimoji="1" lang="ja-JP" altLang="en-US"/>
          </a:p>
        </p:txBody>
      </p:sp>
    </p:spTree>
    <p:extLst>
      <p:ext uri="{BB962C8B-B14F-4D97-AF65-F5344CB8AC3E}">
        <p14:creationId xmlns:p14="http://schemas.microsoft.com/office/powerpoint/2010/main" val="1168120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smtClean="0"/>
              <a:t>だから一時の状況で大幅な値上げをしたり、困っている人の足元を見るような商売は長続きしないと考えています</a:t>
            </a:r>
            <a:endParaRPr kumimoji="1" lang="en-US" altLang="ja-JP" dirty="0" smtClean="0"/>
          </a:p>
          <a:p>
            <a:r>
              <a:rPr kumimoji="1" lang="ja-JP" altLang="en-US" dirty="0" smtClean="0"/>
              <a:t>地元に根差した会社で暴利をむさぼるような会社って少ないですよね？</a:t>
            </a:r>
            <a:endParaRPr kumimoji="1" lang="ja-JP" altLang="en-US" dirty="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12</a:t>
            </a:fld>
            <a:endParaRPr kumimoji="1" lang="ja-JP" altLang="en-US"/>
          </a:p>
        </p:txBody>
      </p:sp>
    </p:spTree>
    <p:extLst>
      <p:ext uri="{BB962C8B-B14F-4D97-AF65-F5344CB8AC3E}">
        <p14:creationId xmlns:p14="http://schemas.microsoft.com/office/powerpoint/2010/main" val="281254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smtClean="0"/>
              <a:t>それではここで質問です</a:t>
            </a:r>
            <a:r>
              <a:rPr kumimoji="1" lang="en-US" altLang="ja-JP" dirty="0" smtClean="0"/>
              <a:t/>
            </a:r>
            <a:br>
              <a:rPr kumimoji="1" lang="en-US" altLang="ja-JP" dirty="0" smtClean="0"/>
            </a:br>
            <a:endParaRPr kumimoji="1" lang="ja-JP" altLang="en-US" dirty="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13</a:t>
            </a:fld>
            <a:endParaRPr kumimoji="1" lang="ja-JP" altLang="en-US"/>
          </a:p>
        </p:txBody>
      </p:sp>
    </p:spTree>
    <p:extLst>
      <p:ext uri="{BB962C8B-B14F-4D97-AF65-F5344CB8AC3E}">
        <p14:creationId xmlns:p14="http://schemas.microsoft.com/office/powerpoint/2010/main" val="2715296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smtClean="0"/>
              <a:t>美味しそうなものって美味しいですか？食べなければ分かりませんよね？まずはしっかり味わうことが大切です。</a:t>
            </a:r>
            <a:r>
              <a:rPr kumimoji="1" lang="en-US" altLang="ja-JP" dirty="0" smtClean="0"/>
              <a:t/>
            </a:r>
            <a:br>
              <a:rPr kumimoji="1" lang="en-US" altLang="ja-JP" dirty="0" smtClean="0"/>
            </a:br>
            <a:r>
              <a:rPr kumimoji="1" lang="ja-JP" altLang="en-US" dirty="0" smtClean="0"/>
              <a:t>そしてなぜ美味しいのかを考える中で、やりたいことが定まっていくのだと思います。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14</a:t>
            </a:fld>
            <a:endParaRPr kumimoji="1" lang="ja-JP" altLang="en-US"/>
          </a:p>
        </p:txBody>
      </p:sp>
    </p:spTree>
    <p:extLst>
      <p:ext uri="{BB962C8B-B14F-4D97-AF65-F5344CB8AC3E}">
        <p14:creationId xmlns:p14="http://schemas.microsoft.com/office/powerpoint/2010/main" val="1280586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smtClean="0"/>
              <a:t>それでは目標が明確な人も、そうでない人も　あなたが充実しているときはどんな時ですか？</a:t>
            </a:r>
            <a:endParaRPr kumimoji="1" lang="ja-JP" altLang="en-US" dirty="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15</a:t>
            </a:fld>
            <a:endParaRPr kumimoji="1" lang="ja-JP" altLang="en-US"/>
          </a:p>
        </p:txBody>
      </p:sp>
    </p:spTree>
    <p:extLst>
      <p:ext uri="{BB962C8B-B14F-4D97-AF65-F5344CB8AC3E}">
        <p14:creationId xmlns:p14="http://schemas.microsoft.com/office/powerpoint/2010/main" val="2264084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smtClean="0"/>
              <a:t>そうですね</a:t>
            </a:r>
            <a:endParaRPr kumimoji="1" lang="en-US" altLang="ja-JP" dirty="0" smtClean="0"/>
          </a:p>
          <a:p>
            <a:r>
              <a:rPr kumimoji="1" lang="ja-JP" altLang="en-US" dirty="0" smtClean="0"/>
              <a:t>勉強でもスポーツでも遊びだって、上手くできたり、何かを達成したり、自分が活躍したことで周りの人が喜んでくれたり、人の役に立ったり、</a:t>
            </a:r>
            <a:endParaRPr kumimoji="1" lang="en-US" altLang="ja-JP" dirty="0" smtClean="0"/>
          </a:p>
          <a:p>
            <a:r>
              <a:rPr kumimoji="1" lang="ja-JP" altLang="en-US" dirty="0" smtClean="0"/>
              <a:t>そんなときに充実感が湧くと思います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16</a:t>
            </a:fld>
            <a:endParaRPr kumimoji="1" lang="ja-JP" altLang="en-US"/>
          </a:p>
        </p:txBody>
      </p:sp>
    </p:spTree>
    <p:extLst>
      <p:ext uri="{BB962C8B-B14F-4D97-AF65-F5344CB8AC3E}">
        <p14:creationId xmlns:p14="http://schemas.microsoft.com/office/powerpoint/2010/main" val="3577907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smtClean="0"/>
              <a:t>私は～思います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17</a:t>
            </a:fld>
            <a:endParaRPr kumimoji="1" lang="ja-JP" altLang="en-US"/>
          </a:p>
        </p:txBody>
      </p:sp>
    </p:spTree>
    <p:extLst>
      <p:ext uri="{BB962C8B-B14F-4D97-AF65-F5344CB8AC3E}">
        <p14:creationId xmlns:p14="http://schemas.microsoft.com/office/powerpoint/2010/main" val="3713037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18</a:t>
            </a:fld>
            <a:endParaRPr kumimoji="1" lang="ja-JP" altLang="en-US"/>
          </a:p>
        </p:txBody>
      </p:sp>
    </p:spTree>
    <p:extLst>
      <p:ext uri="{BB962C8B-B14F-4D97-AF65-F5344CB8AC3E}">
        <p14:creationId xmlns:p14="http://schemas.microsoft.com/office/powerpoint/2010/main" val="3894727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smtClean="0"/>
              <a:t>会社案内の際にこんな会社ですよとお話をさせていただきましたが、ただ安いだけとか転売目的等の仕事はあまり請けません</a:t>
            </a:r>
            <a:endParaRPr kumimoji="1" lang="en-US" altLang="ja-JP" dirty="0" smtClean="0"/>
          </a:p>
          <a:p>
            <a:r>
              <a:rPr kumimoji="1" lang="ja-JP" altLang="en-US" dirty="0" smtClean="0"/>
              <a:t>基準はそこに頑張った結果を喜んでもらえる人がいるかどうか</a:t>
            </a:r>
            <a:endParaRPr kumimoji="1" lang="en-US" altLang="ja-JP" dirty="0" smtClean="0"/>
          </a:p>
          <a:p>
            <a:r>
              <a:rPr kumimoji="1" lang="ja-JP" altLang="en-US" dirty="0" smtClean="0"/>
              <a:t>このような仕事を行う工務店だからこそ、大きなやりがいや充実感、自己成長があるのだと思っています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19</a:t>
            </a:fld>
            <a:endParaRPr kumimoji="1" lang="ja-JP" altLang="en-US"/>
          </a:p>
        </p:txBody>
      </p:sp>
    </p:spTree>
    <p:extLst>
      <p:ext uri="{BB962C8B-B14F-4D97-AF65-F5344CB8AC3E}">
        <p14:creationId xmlns:p14="http://schemas.microsoft.com/office/powerpoint/2010/main" val="3380447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smtClean="0"/>
              <a:t>まずは会社の紹介をさせていただきます。弊社は私の祖父が創業した会社で、今年で創業</a:t>
            </a:r>
            <a:r>
              <a:rPr kumimoji="1" lang="en-US" altLang="ja-JP" dirty="0" smtClean="0"/>
              <a:t>72</a:t>
            </a:r>
            <a:r>
              <a:rPr kumimoji="1" lang="ja-JP" altLang="en-US" dirty="0" smtClean="0"/>
              <a:t>年の会社です。</a:t>
            </a:r>
            <a:endParaRPr kumimoji="1" lang="en-US" altLang="ja-JP" dirty="0" smtClean="0"/>
          </a:p>
          <a:p>
            <a:r>
              <a:rPr kumimoji="1" lang="ja-JP" altLang="en-US" dirty="0" smtClean="0"/>
              <a:t>業務内容は、注文住宅の設計施工、木造施設建築、住・オフィス改修及びリノベーション、建築物の点検・メンテ、不動産賃貸業</a:t>
            </a:r>
            <a:endParaRPr kumimoji="1" lang="ja-JP" altLang="en-US" dirty="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2</a:t>
            </a:fld>
            <a:endParaRPr kumimoji="1" lang="ja-JP" altLang="en-US"/>
          </a:p>
        </p:txBody>
      </p:sp>
    </p:spTree>
    <p:extLst>
      <p:ext uri="{BB962C8B-B14F-4D97-AF65-F5344CB8AC3E}">
        <p14:creationId xmlns:p14="http://schemas.microsoft.com/office/powerpoint/2010/main" val="2280500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20</a:t>
            </a:fld>
            <a:endParaRPr kumimoji="1" lang="ja-JP" altLang="en-US"/>
          </a:p>
        </p:txBody>
      </p:sp>
    </p:spTree>
    <p:extLst>
      <p:ext uri="{BB962C8B-B14F-4D97-AF65-F5344CB8AC3E}">
        <p14:creationId xmlns:p14="http://schemas.microsoft.com/office/powerpoint/2010/main" val="3888007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smtClean="0"/>
              <a:t>青汁御殿</a:t>
            </a:r>
            <a:endParaRPr kumimoji="1" lang="en-US" altLang="ja-JP" dirty="0" smtClean="0"/>
          </a:p>
          <a:p>
            <a:r>
              <a:rPr kumimoji="1" lang="ja-JP" altLang="en-US" dirty="0" smtClean="0"/>
              <a:t>モノを売って</a:t>
            </a:r>
            <a:r>
              <a:rPr kumimoji="1" lang="ja-JP" altLang="en-US" dirty="0" err="1" smtClean="0"/>
              <a:t>いるの</a:t>
            </a:r>
            <a:r>
              <a:rPr kumimoji="1" lang="ja-JP" altLang="en-US" dirty="0" smtClean="0"/>
              <a:t>じゃなくて、住んでからの暮らしを提案して、提供している</a:t>
            </a:r>
            <a:endParaRPr kumimoji="1" lang="en-US" altLang="ja-JP" dirty="0" smtClean="0"/>
          </a:p>
          <a:p>
            <a:r>
              <a:rPr kumimoji="1" lang="en-US" altLang="ja-JP" dirty="0" smtClean="0"/>
              <a:t/>
            </a:r>
            <a:br>
              <a:rPr kumimoji="1" lang="en-US" altLang="ja-JP" dirty="0" smtClean="0"/>
            </a:br>
            <a:endParaRPr kumimoji="1" lang="ja-JP" altLang="en-US" dirty="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21</a:t>
            </a:fld>
            <a:endParaRPr kumimoji="1" lang="ja-JP" altLang="en-US"/>
          </a:p>
        </p:txBody>
      </p:sp>
    </p:spTree>
    <p:extLst>
      <p:ext uri="{BB962C8B-B14F-4D97-AF65-F5344CB8AC3E}">
        <p14:creationId xmlns:p14="http://schemas.microsoft.com/office/powerpoint/2010/main" val="29646872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22</a:t>
            </a:fld>
            <a:endParaRPr kumimoji="1" lang="ja-JP" altLang="en-US"/>
          </a:p>
        </p:txBody>
      </p:sp>
    </p:spTree>
    <p:extLst>
      <p:ext uri="{BB962C8B-B14F-4D97-AF65-F5344CB8AC3E}">
        <p14:creationId xmlns:p14="http://schemas.microsoft.com/office/powerpoint/2010/main" val="1942618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23</a:t>
            </a:fld>
            <a:endParaRPr kumimoji="1" lang="ja-JP" altLang="en-US"/>
          </a:p>
        </p:txBody>
      </p:sp>
    </p:spTree>
    <p:extLst>
      <p:ext uri="{BB962C8B-B14F-4D97-AF65-F5344CB8AC3E}">
        <p14:creationId xmlns:p14="http://schemas.microsoft.com/office/powerpoint/2010/main" val="10135161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24</a:t>
            </a:fld>
            <a:endParaRPr kumimoji="1" lang="ja-JP" altLang="en-US"/>
          </a:p>
        </p:txBody>
      </p:sp>
    </p:spTree>
    <p:extLst>
      <p:ext uri="{BB962C8B-B14F-4D97-AF65-F5344CB8AC3E}">
        <p14:creationId xmlns:p14="http://schemas.microsoft.com/office/powerpoint/2010/main" val="23084457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25</a:t>
            </a:fld>
            <a:endParaRPr kumimoji="1" lang="ja-JP" altLang="en-US"/>
          </a:p>
        </p:txBody>
      </p:sp>
    </p:spTree>
    <p:extLst>
      <p:ext uri="{BB962C8B-B14F-4D97-AF65-F5344CB8AC3E}">
        <p14:creationId xmlns:p14="http://schemas.microsoft.com/office/powerpoint/2010/main" val="37101581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26</a:t>
            </a:fld>
            <a:endParaRPr kumimoji="1" lang="ja-JP" altLang="en-US"/>
          </a:p>
        </p:txBody>
      </p:sp>
    </p:spTree>
    <p:extLst>
      <p:ext uri="{BB962C8B-B14F-4D97-AF65-F5344CB8AC3E}">
        <p14:creationId xmlns:p14="http://schemas.microsoft.com/office/powerpoint/2010/main" val="17381027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27</a:t>
            </a:fld>
            <a:endParaRPr kumimoji="1" lang="ja-JP" altLang="en-US"/>
          </a:p>
        </p:txBody>
      </p:sp>
    </p:spTree>
    <p:extLst>
      <p:ext uri="{BB962C8B-B14F-4D97-AF65-F5344CB8AC3E}">
        <p14:creationId xmlns:p14="http://schemas.microsoft.com/office/powerpoint/2010/main" val="40624282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smtClean="0"/>
              <a:t>福利厚生はこちらです</a:t>
            </a:r>
            <a:endParaRPr kumimoji="1" lang="ja-JP" altLang="en-US" dirty="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28</a:t>
            </a:fld>
            <a:endParaRPr kumimoji="1" lang="ja-JP" altLang="en-US"/>
          </a:p>
        </p:txBody>
      </p:sp>
    </p:spTree>
    <p:extLst>
      <p:ext uri="{BB962C8B-B14F-4D97-AF65-F5344CB8AC3E}">
        <p14:creationId xmlns:p14="http://schemas.microsoft.com/office/powerpoint/2010/main" val="21814419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smtClean="0"/>
              <a:t>成長し、お客様により喜んでいただくための資格制度もあります</a:t>
            </a:r>
            <a:endParaRPr kumimoji="1" lang="ja-JP" altLang="en-US" dirty="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29</a:t>
            </a:fld>
            <a:endParaRPr kumimoji="1" lang="ja-JP" altLang="en-US"/>
          </a:p>
        </p:txBody>
      </p:sp>
    </p:spTree>
    <p:extLst>
      <p:ext uri="{BB962C8B-B14F-4D97-AF65-F5344CB8AC3E}">
        <p14:creationId xmlns:p14="http://schemas.microsoft.com/office/powerpoint/2010/main" val="3102172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smtClean="0"/>
              <a:t>昭和３０年頃、今から６０年ほど前の本社周辺の写真です</a:t>
            </a:r>
            <a:endParaRPr kumimoji="1" lang="ja-JP" altLang="en-US" dirty="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3</a:t>
            </a:fld>
            <a:endParaRPr kumimoji="1" lang="ja-JP" altLang="en-US"/>
          </a:p>
        </p:txBody>
      </p:sp>
    </p:spTree>
    <p:extLst>
      <p:ext uri="{BB962C8B-B14F-4D97-AF65-F5344CB8AC3E}">
        <p14:creationId xmlns:p14="http://schemas.microsoft.com/office/powerpoint/2010/main" val="39568332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30</a:t>
            </a:fld>
            <a:endParaRPr kumimoji="1" lang="ja-JP" altLang="en-US"/>
          </a:p>
        </p:txBody>
      </p:sp>
    </p:spTree>
    <p:extLst>
      <p:ext uri="{BB962C8B-B14F-4D97-AF65-F5344CB8AC3E}">
        <p14:creationId xmlns:p14="http://schemas.microsoft.com/office/powerpoint/2010/main" val="1960121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31</a:t>
            </a:fld>
            <a:endParaRPr kumimoji="1" lang="ja-JP" altLang="en-US"/>
          </a:p>
        </p:txBody>
      </p:sp>
    </p:spTree>
    <p:extLst>
      <p:ext uri="{BB962C8B-B14F-4D97-AF65-F5344CB8AC3E}">
        <p14:creationId xmlns:p14="http://schemas.microsoft.com/office/powerpoint/2010/main" val="16662333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32</a:t>
            </a:fld>
            <a:endParaRPr kumimoji="1" lang="ja-JP" altLang="en-US"/>
          </a:p>
        </p:txBody>
      </p:sp>
    </p:spTree>
    <p:extLst>
      <p:ext uri="{BB962C8B-B14F-4D97-AF65-F5344CB8AC3E}">
        <p14:creationId xmlns:p14="http://schemas.microsoft.com/office/powerpoint/2010/main" val="36551815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33</a:t>
            </a:fld>
            <a:endParaRPr kumimoji="1" lang="ja-JP" altLang="en-US"/>
          </a:p>
        </p:txBody>
      </p:sp>
    </p:spTree>
    <p:extLst>
      <p:ext uri="{BB962C8B-B14F-4D97-AF65-F5344CB8AC3E}">
        <p14:creationId xmlns:p14="http://schemas.microsoft.com/office/powerpoint/2010/main" val="42191590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34</a:t>
            </a:fld>
            <a:endParaRPr kumimoji="1" lang="ja-JP" altLang="en-US"/>
          </a:p>
        </p:txBody>
      </p:sp>
    </p:spTree>
    <p:extLst>
      <p:ext uri="{BB962C8B-B14F-4D97-AF65-F5344CB8AC3E}">
        <p14:creationId xmlns:p14="http://schemas.microsoft.com/office/powerpoint/2010/main" val="8899224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35</a:t>
            </a:fld>
            <a:endParaRPr kumimoji="1" lang="ja-JP" altLang="en-US"/>
          </a:p>
        </p:txBody>
      </p:sp>
    </p:spTree>
    <p:extLst>
      <p:ext uri="{BB962C8B-B14F-4D97-AF65-F5344CB8AC3E}">
        <p14:creationId xmlns:p14="http://schemas.microsoft.com/office/powerpoint/2010/main" val="36219406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36</a:t>
            </a:fld>
            <a:endParaRPr kumimoji="1" lang="ja-JP" altLang="en-US"/>
          </a:p>
        </p:txBody>
      </p:sp>
    </p:spTree>
    <p:extLst>
      <p:ext uri="{BB962C8B-B14F-4D97-AF65-F5344CB8AC3E}">
        <p14:creationId xmlns:p14="http://schemas.microsoft.com/office/powerpoint/2010/main" val="18154247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37</a:t>
            </a:fld>
            <a:endParaRPr kumimoji="1" lang="ja-JP" altLang="en-US"/>
          </a:p>
        </p:txBody>
      </p:sp>
    </p:spTree>
    <p:extLst>
      <p:ext uri="{BB962C8B-B14F-4D97-AF65-F5344CB8AC3E}">
        <p14:creationId xmlns:p14="http://schemas.microsoft.com/office/powerpoint/2010/main" val="2903550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38</a:t>
            </a:fld>
            <a:endParaRPr kumimoji="1" lang="ja-JP" altLang="en-US"/>
          </a:p>
        </p:txBody>
      </p:sp>
    </p:spTree>
    <p:extLst>
      <p:ext uri="{BB962C8B-B14F-4D97-AF65-F5344CB8AC3E}">
        <p14:creationId xmlns:p14="http://schemas.microsoft.com/office/powerpoint/2010/main" val="29221905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39</a:t>
            </a:fld>
            <a:endParaRPr kumimoji="1" lang="ja-JP" altLang="en-US"/>
          </a:p>
        </p:txBody>
      </p:sp>
    </p:spTree>
    <p:extLst>
      <p:ext uri="{BB962C8B-B14F-4D97-AF65-F5344CB8AC3E}">
        <p14:creationId xmlns:p14="http://schemas.microsoft.com/office/powerpoint/2010/main" val="251077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smtClean="0"/>
              <a:t>こちらは現在の本社周辺の画像</a:t>
            </a:r>
            <a:endParaRPr kumimoji="1" lang="en-US" altLang="ja-JP" dirty="0" smtClean="0"/>
          </a:p>
          <a:p>
            <a:r>
              <a:rPr kumimoji="1" lang="ja-JP" altLang="en-US" dirty="0" smtClean="0"/>
              <a:t>ナフコの北側にあります　</a:t>
            </a:r>
            <a:endParaRPr kumimoji="1" lang="ja-JP" altLang="en-US" dirty="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4</a:t>
            </a:fld>
            <a:endParaRPr kumimoji="1" lang="ja-JP" altLang="en-US"/>
          </a:p>
        </p:txBody>
      </p:sp>
    </p:spTree>
    <p:extLst>
      <p:ext uri="{BB962C8B-B14F-4D97-AF65-F5344CB8AC3E}">
        <p14:creationId xmlns:p14="http://schemas.microsoft.com/office/powerpoint/2010/main" val="39892946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40</a:t>
            </a:fld>
            <a:endParaRPr kumimoji="1" lang="ja-JP" altLang="en-US"/>
          </a:p>
        </p:txBody>
      </p:sp>
    </p:spTree>
    <p:extLst>
      <p:ext uri="{BB962C8B-B14F-4D97-AF65-F5344CB8AC3E}">
        <p14:creationId xmlns:p14="http://schemas.microsoft.com/office/powerpoint/2010/main" val="27031881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41</a:t>
            </a:fld>
            <a:endParaRPr kumimoji="1" lang="ja-JP" altLang="en-US"/>
          </a:p>
        </p:txBody>
      </p:sp>
    </p:spTree>
    <p:extLst>
      <p:ext uri="{BB962C8B-B14F-4D97-AF65-F5344CB8AC3E}">
        <p14:creationId xmlns:p14="http://schemas.microsoft.com/office/powerpoint/2010/main" val="33066637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42</a:t>
            </a:fld>
            <a:endParaRPr kumimoji="1" lang="ja-JP" altLang="en-US"/>
          </a:p>
        </p:txBody>
      </p:sp>
    </p:spTree>
    <p:extLst>
      <p:ext uri="{BB962C8B-B14F-4D97-AF65-F5344CB8AC3E}">
        <p14:creationId xmlns:p14="http://schemas.microsoft.com/office/powerpoint/2010/main" val="2003300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smtClean="0"/>
              <a:t>コパアメリカがダゾーンでのみ放映のため、寝不足にならずにすみました</a:t>
            </a:r>
            <a:endParaRPr kumimoji="1" lang="en-US" altLang="ja-JP" dirty="0" smtClean="0"/>
          </a:p>
          <a:p>
            <a:r>
              <a:rPr kumimoji="1" lang="ja-JP" altLang="en-US" dirty="0" smtClean="0"/>
              <a:t>特に戦国時代が好きで、お城などに行って、その時代に起きたことを想像するのが大好きです</a:t>
            </a:r>
            <a:endParaRPr kumimoji="1" lang="en-US" altLang="ja-JP" dirty="0" smtClean="0"/>
          </a:p>
          <a:p>
            <a:r>
              <a:rPr kumimoji="1" lang="ja-JP" altLang="en-US" dirty="0" smtClean="0"/>
              <a:t>お城は松本城が一番好きです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5</a:t>
            </a:fld>
            <a:endParaRPr kumimoji="1" lang="ja-JP" altLang="en-US"/>
          </a:p>
        </p:txBody>
      </p:sp>
    </p:spTree>
    <p:extLst>
      <p:ext uri="{BB962C8B-B14F-4D97-AF65-F5344CB8AC3E}">
        <p14:creationId xmlns:p14="http://schemas.microsoft.com/office/powerpoint/2010/main" val="4054089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smtClean="0"/>
              <a:t>皆さんも座右の銘はありますでしょうか？無い方は是非探して見つけてください。</a:t>
            </a:r>
            <a:r>
              <a:rPr kumimoji="1" lang="en-US" altLang="ja-JP" dirty="0" smtClean="0"/>
              <a:t/>
            </a:r>
            <a:br>
              <a:rPr kumimoji="1" lang="en-US" altLang="ja-JP" dirty="0" smtClean="0"/>
            </a:br>
            <a:r>
              <a:rPr kumimoji="1" lang="ja-JP" altLang="en-US" dirty="0" smtClean="0"/>
              <a:t>座右の銘は自分の生きる物差しです。まずは私の理念についてお話させていただきます。</a:t>
            </a:r>
            <a:endParaRPr kumimoji="1" lang="en-US" altLang="ja-JP" dirty="0" smtClean="0"/>
          </a:p>
          <a:p>
            <a:endParaRPr kumimoji="1" lang="ja-JP" altLang="en-US" dirty="0" smtClean="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6</a:t>
            </a:fld>
            <a:endParaRPr kumimoji="1" lang="ja-JP" altLang="en-US"/>
          </a:p>
        </p:txBody>
      </p:sp>
    </p:spTree>
    <p:extLst>
      <p:ext uri="{BB962C8B-B14F-4D97-AF65-F5344CB8AC3E}">
        <p14:creationId xmlns:p14="http://schemas.microsoft.com/office/powerpoint/2010/main" val="116170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lang="ja-JP" altLang="en-US" sz="1200" b="0" dirty="0" smtClean="0">
                <a:latin typeface="+mn-lt"/>
                <a:ea typeface="Microsoft JhengHei Light" panose="020B0304030504040204" pitchFamily="34" charset="-120"/>
                <a:cs typeface="Menlo" panose="020B0609030804020204" pitchFamily="49" charset="0"/>
              </a:rPr>
              <a:t>自分のようなぜんそくやアレルギーで困っている人、子どもの悩みを改善したいと思い、自然素材を使用した仕事を主にしています</a:t>
            </a:r>
            <a:endParaRPr lang="en-US" altLang="ja-JP" sz="1200" b="0" dirty="0" smtClean="0">
              <a:latin typeface="+mn-lt"/>
              <a:ea typeface="Microsoft JhengHei Light" panose="020B0304030504040204" pitchFamily="34" charset="-120"/>
              <a:cs typeface="Menlo" panose="020B0609030804020204" pitchFamily="49" charset="0"/>
            </a:endParaRPr>
          </a:p>
          <a:p>
            <a:r>
              <a:rPr lang="ja-JP" altLang="en-US" sz="1200" b="0" dirty="0" smtClean="0">
                <a:latin typeface="+mn-lt"/>
                <a:ea typeface="Microsoft JhengHei Light" panose="020B0304030504040204" pitchFamily="34" charset="-120"/>
                <a:cs typeface="Menlo" panose="020B0609030804020204" pitchFamily="49" charset="0"/>
              </a:rPr>
              <a:t>健康で快適な住環境や職場環境</a:t>
            </a:r>
            <a:endParaRPr kumimoji="1" lang="ja-JP" altLang="en-US" b="0" dirty="0">
              <a:latin typeface="+mn-lt"/>
            </a:endParaRPr>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7</a:t>
            </a:fld>
            <a:endParaRPr kumimoji="1" lang="ja-JP" altLang="en-US"/>
          </a:p>
        </p:txBody>
      </p:sp>
    </p:spTree>
    <p:extLst>
      <p:ext uri="{BB962C8B-B14F-4D97-AF65-F5344CB8AC3E}">
        <p14:creationId xmlns:p14="http://schemas.microsoft.com/office/powerpoint/2010/main" val="4010307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smtClean="0"/>
              <a:t>自社の設計精度も高く、建材でなく無垢材など、取り扱いの難しい材を使用した品質の高い施工を行うことで、施工能力を高めています</a:t>
            </a:r>
            <a:endParaRPr kumimoji="1" lang="en-US" altLang="ja-JP" dirty="0" smtClean="0"/>
          </a:p>
          <a:p>
            <a:r>
              <a:rPr kumimoji="1" lang="ja-JP" altLang="en-US" dirty="0" smtClean="0"/>
              <a:t>また都市部で無垢の木や自然素材、そして品質の高い施工を行う工務店は少なく、設計事務所さんの仕事も行っています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8</a:t>
            </a:fld>
            <a:endParaRPr kumimoji="1" lang="ja-JP" altLang="en-US"/>
          </a:p>
        </p:txBody>
      </p:sp>
    </p:spTree>
    <p:extLst>
      <p:ext uri="{BB962C8B-B14F-4D97-AF65-F5344CB8AC3E}">
        <p14:creationId xmlns:p14="http://schemas.microsoft.com/office/powerpoint/2010/main" val="1244769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smtClean="0"/>
              <a:t>こちらは自社や叔父の設計した物件の施工例です</a:t>
            </a:r>
            <a:endParaRPr kumimoji="1" lang="ja-JP" altLang="en-US" dirty="0"/>
          </a:p>
        </p:txBody>
      </p:sp>
      <p:sp>
        <p:nvSpPr>
          <p:cNvPr id="4" name="スライド番号プレースホルダー 3"/>
          <p:cNvSpPr>
            <a:spLocks noGrp="1"/>
          </p:cNvSpPr>
          <p:nvPr>
            <p:ph type="sldNum" sz="quarter" idx="10"/>
          </p:nvPr>
        </p:nvSpPr>
        <p:spPr/>
        <p:txBody>
          <a:bodyPr/>
          <a:lstStyle/>
          <a:p>
            <a:fld id="{EE517998-042E-634F-AFC2-F7AEAC238438}" type="slidenum">
              <a:rPr kumimoji="1" lang="ja-JP" altLang="en-US" smtClean="0"/>
              <a:t>9</a:t>
            </a:fld>
            <a:endParaRPr kumimoji="1" lang="ja-JP" altLang="en-US"/>
          </a:p>
        </p:txBody>
      </p:sp>
    </p:spTree>
    <p:extLst>
      <p:ext uri="{BB962C8B-B14F-4D97-AF65-F5344CB8AC3E}">
        <p14:creationId xmlns:p14="http://schemas.microsoft.com/office/powerpoint/2010/main" val="3013871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8449D6D-AA95-4A22-A6E7-F064C7B4053A}" type="datetimeFigureOut">
              <a:rPr lang="ja-JP" altLang="en-US" smtClean="0">
                <a:solidFill>
                  <a:prstClr val="black">
                    <a:tint val="75000"/>
                  </a:prstClr>
                </a:solidFill>
              </a:rPr>
              <a:pPr/>
              <a:t>2019/12/2</a:t>
            </a:fld>
            <a:endParaRPr lang="ja-JP"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AEBB908-F779-454E-9D94-BB6D406E7B56}"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00176756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8449D6D-AA95-4A22-A6E7-F064C7B4053A}" type="datetimeFigureOut">
              <a:rPr lang="ja-JP" altLang="en-US" smtClean="0">
                <a:solidFill>
                  <a:prstClr val="black">
                    <a:tint val="75000"/>
                  </a:prstClr>
                </a:solidFill>
              </a:rPr>
              <a:pPr/>
              <a:t>2019/12/2</a:t>
            </a:fld>
            <a:endParaRPr lang="ja-JP"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AEBB908-F779-454E-9D94-BB6D406E7B56}"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761897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8449D6D-AA95-4A22-A6E7-F064C7B4053A}" type="datetimeFigureOut">
              <a:rPr lang="ja-JP" altLang="en-US" smtClean="0">
                <a:solidFill>
                  <a:prstClr val="black">
                    <a:tint val="75000"/>
                  </a:prstClr>
                </a:solidFill>
              </a:rPr>
              <a:pPr/>
              <a:t>2019/12/2</a:t>
            </a:fld>
            <a:endParaRPr lang="ja-JP"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AEBB908-F779-454E-9D94-BB6D406E7B56}"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168487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8449D6D-AA95-4A22-A6E7-F064C7B4053A}" type="datetimeFigureOut">
              <a:rPr lang="ja-JP" altLang="en-US" smtClean="0">
                <a:solidFill>
                  <a:prstClr val="black">
                    <a:tint val="75000"/>
                  </a:prstClr>
                </a:solidFill>
              </a:rPr>
              <a:pPr/>
              <a:t>2019/12/2</a:t>
            </a:fld>
            <a:endParaRPr lang="ja-JP"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AEBB908-F779-454E-9D94-BB6D406E7B56}"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868261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8449D6D-AA95-4A22-A6E7-F064C7B4053A}" type="datetimeFigureOut">
              <a:rPr lang="ja-JP" altLang="en-US" smtClean="0">
                <a:solidFill>
                  <a:prstClr val="black">
                    <a:tint val="75000"/>
                  </a:prstClr>
                </a:solidFill>
              </a:rPr>
              <a:pPr/>
              <a:t>2019/12/2</a:t>
            </a:fld>
            <a:endParaRPr lang="ja-JP"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AEBB908-F779-454E-9D94-BB6D406E7B56}"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82748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8449D6D-AA95-4A22-A6E7-F064C7B4053A}" type="datetimeFigureOut">
              <a:rPr lang="ja-JP" altLang="en-US" smtClean="0">
                <a:solidFill>
                  <a:prstClr val="black">
                    <a:tint val="75000"/>
                  </a:prstClr>
                </a:solidFill>
              </a:rPr>
              <a:pPr/>
              <a:t>2019/12/2</a:t>
            </a:fld>
            <a:endParaRPr lang="ja-JP"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AEBB908-F779-454E-9D94-BB6D406E7B56}"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06611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8449D6D-AA95-4A22-A6E7-F064C7B4053A}" type="datetimeFigureOut">
              <a:rPr lang="ja-JP" altLang="en-US" smtClean="0">
                <a:solidFill>
                  <a:prstClr val="black">
                    <a:tint val="75000"/>
                  </a:prstClr>
                </a:solidFill>
              </a:rPr>
              <a:pPr/>
              <a:t>2019/12/2</a:t>
            </a:fld>
            <a:endParaRPr lang="ja-JP" alt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AEBB908-F779-454E-9D94-BB6D406E7B56}"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633908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8449D6D-AA95-4A22-A6E7-F064C7B4053A}" type="datetimeFigureOut">
              <a:rPr lang="ja-JP" altLang="en-US" smtClean="0">
                <a:solidFill>
                  <a:prstClr val="black">
                    <a:tint val="75000"/>
                  </a:prstClr>
                </a:solidFill>
              </a:rPr>
              <a:pPr/>
              <a:t>2019/12/2</a:t>
            </a:fld>
            <a:endParaRPr lang="ja-JP" alt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AEBB908-F779-454E-9D94-BB6D406E7B56}"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058097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449D6D-AA95-4A22-A6E7-F064C7B4053A}" type="datetimeFigureOut">
              <a:rPr lang="ja-JP" altLang="en-US" smtClean="0">
                <a:solidFill>
                  <a:prstClr val="black">
                    <a:tint val="75000"/>
                  </a:prstClr>
                </a:solidFill>
              </a:rPr>
              <a:pPr/>
              <a:t>2019/12/2</a:t>
            </a:fld>
            <a:endParaRPr lang="ja-JP" alt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AEBB908-F779-454E-9D94-BB6D406E7B56}"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482865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8449D6D-AA95-4A22-A6E7-F064C7B4053A}" type="datetimeFigureOut">
              <a:rPr lang="ja-JP" altLang="en-US" smtClean="0">
                <a:solidFill>
                  <a:prstClr val="black">
                    <a:tint val="75000"/>
                  </a:prstClr>
                </a:solidFill>
              </a:rPr>
              <a:pPr/>
              <a:t>2019/12/2</a:t>
            </a:fld>
            <a:endParaRPr lang="ja-JP"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AEBB908-F779-454E-9D94-BB6D406E7B56}"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583625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dirty="0"/>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8449D6D-AA95-4A22-A6E7-F064C7B4053A}" type="datetimeFigureOut">
              <a:rPr lang="ja-JP" altLang="en-US" smtClean="0">
                <a:solidFill>
                  <a:prstClr val="black">
                    <a:tint val="75000"/>
                  </a:prstClr>
                </a:solidFill>
              </a:rPr>
              <a:pPr/>
              <a:t>2019/12/2</a:t>
            </a:fld>
            <a:endParaRPr lang="ja-JP"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AEBB908-F779-454E-9D94-BB6D406E7B56}"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541138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8449D6D-AA95-4A22-A6E7-F064C7B4053A}" type="datetimeFigureOut">
              <a:rPr lang="ja-JP" altLang="en-US" smtClean="0">
                <a:solidFill>
                  <a:prstClr val="black">
                    <a:tint val="75000"/>
                  </a:prstClr>
                </a:solidFill>
              </a:rPr>
              <a:pPr defTabSz="457200"/>
              <a:t>2019/12/2</a:t>
            </a:fld>
            <a:endParaRPr lang="ja-JP" alt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ja-JP" altLang="en-US"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AEBB908-F779-454E-9D94-BB6D406E7B56}" type="slidenum">
              <a:rPr lang="ja-JP" altLang="en-US" smtClean="0">
                <a:solidFill>
                  <a:prstClr val="black">
                    <a:tint val="75000"/>
                  </a:prstClr>
                </a:solidFill>
              </a:rPr>
              <a:pPr defTabSz="457200"/>
              <a:t>‹#›</a:t>
            </a:fld>
            <a:endParaRPr lang="ja-JP" altLang="en-US" dirty="0">
              <a:solidFill>
                <a:prstClr val="black">
                  <a:tint val="75000"/>
                </a:prstClr>
              </a:solidFill>
            </a:endParaRPr>
          </a:p>
        </p:txBody>
      </p:sp>
    </p:spTree>
    <p:extLst>
      <p:ext uri="{BB962C8B-B14F-4D97-AF65-F5344CB8AC3E}">
        <p14:creationId xmlns:p14="http://schemas.microsoft.com/office/powerpoint/2010/main" val="34244631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tif"/></Relationships>
</file>

<file path=ppt/slides/_rels/slide2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26.JPG"/></Relationships>
</file>

<file path=ppt/slides/_rels/slide2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2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gif"/></Relationships>
</file>

<file path=ppt/slides/_rels/slide3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3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3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36.jp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3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3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gif"/></Relationships>
</file>

<file path=ppt/slides/_rels/slide4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4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g"/><Relationship Id="rId4" Type="http://schemas.openxmlformats.org/officeDocument/2006/relationships/image" Target="../media/image8.jpg"/></Relationships>
</file>

<file path=ppt/slides/_rels/slide4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gif"/></Relationships>
</file>

<file path=ppt/slides/_rels/slide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gi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tif"/><Relationship Id="rId4" Type="http://schemas.openxmlformats.org/officeDocument/2006/relationships/image" Target="../media/image6.tif"/></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gif"/><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gif"/><Relationship Id="rId5" Type="http://schemas.openxmlformats.org/officeDocument/2006/relationships/image" Target="../media/image14.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 xmlns:a16="http://schemas.microsoft.com/office/drawing/2014/main" id="{BE06439D-B314-054D-B66F-42474C14E284}"/>
              </a:ext>
            </a:extLst>
          </p:cNvPr>
          <p:cNvSpPr txBox="1"/>
          <p:nvPr/>
        </p:nvSpPr>
        <p:spPr>
          <a:xfrm>
            <a:off x="0" y="2864486"/>
            <a:ext cx="9144000" cy="1261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32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企</a:t>
            </a:r>
            <a:r>
              <a:rPr lang="ja-JP" altLang="en-US" sz="32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業説明</a:t>
            </a:r>
            <a:endParaRPr lang="en-US" altLang="ja-JP" sz="32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a:p>
            <a:pPr algn="ctr"/>
            <a:endParaRPr lang="en-US" altLang="ja-JP" sz="12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a:p>
            <a:pPr algn="ctr"/>
            <a:r>
              <a:rPr lang="ja-JP" altLang="en-US" sz="32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株式会社戎工務店</a:t>
            </a:r>
            <a:endParaRPr lang="en-US" altLang="ja-JP" sz="32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p:txBody>
      </p:sp>
      <p:cxnSp>
        <p:nvCxnSpPr>
          <p:cNvPr id="8" name="直線コネクタ 7">
            <a:extLst>
              <a:ext uri="{FF2B5EF4-FFF2-40B4-BE49-F238E27FC236}">
                <a16:creationId xmlns="" xmlns:a16="http://schemas.microsoft.com/office/drawing/2014/main" id="{CC132BAA-A88E-6647-B390-EAD535BD6275}"/>
              </a:ext>
            </a:extLst>
          </p:cNvPr>
          <p:cNvCxnSpPr>
            <a:cxnSpLocks/>
          </p:cNvCxnSpPr>
          <p:nvPr/>
        </p:nvCxnSpPr>
        <p:spPr>
          <a:xfrm>
            <a:off x="1271997" y="3462901"/>
            <a:ext cx="6768274"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0872" y="0"/>
            <a:ext cx="2314575" cy="771525"/>
          </a:xfrm>
          <a:prstGeom prst="rect">
            <a:avLst/>
          </a:prstGeom>
        </p:spPr>
      </p:pic>
    </p:spTree>
    <p:extLst>
      <p:ext uri="{BB962C8B-B14F-4D97-AF65-F5344CB8AC3E}">
        <p14:creationId xmlns:p14="http://schemas.microsoft.com/office/powerpoint/2010/main" val="171183742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2857262"/>
            <a:ext cx="91440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32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はたらく</a:t>
            </a:r>
            <a:endParaRPr lang="en-US" altLang="ja-JP" sz="32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3442037"/>
            <a:ext cx="6851228"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spTree>
    <p:extLst>
      <p:ext uri="{BB962C8B-B14F-4D97-AF65-F5344CB8AC3E}">
        <p14:creationId xmlns:p14="http://schemas.microsoft.com/office/powerpoint/2010/main" val="6188177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818587"/>
            <a:ext cx="91440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32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はたらく</a:t>
            </a:r>
            <a:endParaRPr lang="en-US" altLang="ja-JP" sz="32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1406207"/>
            <a:ext cx="6851228"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sp>
        <p:nvSpPr>
          <p:cNvPr id="14" name="テキスト ボックス 13"/>
          <p:cNvSpPr txBox="1"/>
          <p:nvPr/>
        </p:nvSpPr>
        <p:spPr>
          <a:xfrm>
            <a:off x="1075226" y="2550890"/>
            <a:ext cx="2646878" cy="461665"/>
          </a:xfrm>
          <a:prstGeom prst="rect">
            <a:avLst/>
          </a:prstGeom>
          <a:noFill/>
        </p:spPr>
        <p:txBody>
          <a:bodyPr wrap="square" rtlCol="0">
            <a:spAutoFit/>
          </a:bodyPr>
          <a:lstStyle/>
          <a:p>
            <a:r>
              <a:rPr kumimoji="1" lang="ja-JP" altLang="en-US" sz="2400" b="1" dirty="0" smtClean="0">
                <a:latin typeface="Microsoft JhengHei Light" panose="020B0304030504040204" pitchFamily="34" charset="-120"/>
                <a:ea typeface="Microsoft JhengHei Light" panose="020B0304030504040204" pitchFamily="34" charset="-120"/>
              </a:rPr>
              <a:t>自利利他</a:t>
            </a:r>
            <a:endParaRPr kumimoji="1" lang="en-US" altLang="ja-JP" sz="2400" b="1" dirty="0" smtClean="0">
              <a:latin typeface="Microsoft JhengHei Light" panose="020B0304030504040204" pitchFamily="34" charset="-120"/>
              <a:ea typeface="Microsoft JhengHei Light" panose="020B0304030504040204" pitchFamily="34" charset="-120"/>
            </a:endParaRPr>
          </a:p>
        </p:txBody>
      </p:sp>
      <p:sp>
        <p:nvSpPr>
          <p:cNvPr id="8" name="テキスト ボックス 7"/>
          <p:cNvSpPr txBox="1"/>
          <p:nvPr/>
        </p:nvSpPr>
        <p:spPr>
          <a:xfrm>
            <a:off x="1075226" y="3364261"/>
            <a:ext cx="1415772" cy="461665"/>
          </a:xfrm>
          <a:prstGeom prst="rect">
            <a:avLst/>
          </a:prstGeom>
          <a:noFill/>
        </p:spPr>
        <p:txBody>
          <a:bodyPr wrap="square" rtlCol="0">
            <a:spAutoFit/>
          </a:bodyPr>
          <a:lstStyle/>
          <a:p>
            <a:r>
              <a:rPr lang="ja-JP" altLang="en-US" sz="2400" b="1" dirty="0">
                <a:latin typeface="Microsoft JhengHei Light" panose="020B0304030504040204" pitchFamily="34" charset="-120"/>
                <a:ea typeface="Microsoft JhengHei Light" panose="020B0304030504040204" pitchFamily="34" charset="-120"/>
              </a:rPr>
              <a:t>三方良</a:t>
            </a:r>
            <a:r>
              <a:rPr lang="ja-JP" altLang="en-US" sz="2400" b="1" dirty="0" smtClean="0">
                <a:latin typeface="Microsoft JhengHei Light" panose="020B0304030504040204" pitchFamily="34" charset="-120"/>
                <a:ea typeface="Microsoft JhengHei Light" panose="020B0304030504040204" pitchFamily="34" charset="-120"/>
              </a:rPr>
              <a:t>し</a:t>
            </a:r>
            <a:endParaRPr lang="en-US" altLang="ja-JP" sz="2400" b="1" dirty="0">
              <a:latin typeface="Microsoft JhengHei Light" panose="020B0304030504040204" pitchFamily="34" charset="-120"/>
              <a:ea typeface="Microsoft JhengHei Light" panose="020B0304030504040204" pitchFamily="34" charset="-120"/>
            </a:endParaRPr>
          </a:p>
        </p:txBody>
      </p:sp>
      <p:sp>
        <p:nvSpPr>
          <p:cNvPr id="16" name="テキスト ボックス 15"/>
          <p:cNvSpPr txBox="1"/>
          <p:nvPr/>
        </p:nvSpPr>
        <p:spPr>
          <a:xfrm>
            <a:off x="1075226" y="4168622"/>
            <a:ext cx="2031325" cy="461665"/>
          </a:xfrm>
          <a:prstGeom prst="rect">
            <a:avLst/>
          </a:prstGeom>
          <a:noFill/>
        </p:spPr>
        <p:txBody>
          <a:bodyPr wrap="square" rtlCol="0">
            <a:spAutoFit/>
          </a:bodyPr>
          <a:lstStyle/>
          <a:p>
            <a:r>
              <a:rPr lang="en-US" altLang="ja-JP" sz="2400" b="1" dirty="0">
                <a:latin typeface="Microsoft JhengHei Light" panose="020B0304030504040204" pitchFamily="34" charset="-120"/>
                <a:ea typeface="Microsoft JhengHei Light" panose="020B0304030504040204" pitchFamily="34" charset="-120"/>
              </a:rPr>
              <a:t>SDG</a:t>
            </a:r>
            <a:r>
              <a:rPr lang="ja-JP" altLang="en-US" sz="2400" b="1" dirty="0" err="1">
                <a:latin typeface="Microsoft JhengHei Light" panose="020B0304030504040204" pitchFamily="34" charset="-120"/>
                <a:ea typeface="Microsoft JhengHei Light" panose="020B0304030504040204" pitchFamily="34" charset="-120"/>
              </a:rPr>
              <a:t>ｓ</a:t>
            </a:r>
            <a:endParaRPr lang="en-US" altLang="ja-JP" sz="2400" b="1" dirty="0">
              <a:latin typeface="Microsoft JhengHei Light" panose="020B0304030504040204" pitchFamily="34" charset="-120"/>
              <a:ea typeface="Microsoft JhengHei Light" panose="020B0304030504040204" pitchFamily="34" charset="-120"/>
            </a:endParaRPr>
          </a:p>
        </p:txBody>
      </p:sp>
      <p:sp>
        <p:nvSpPr>
          <p:cNvPr id="17" name="テキスト ボックス 16"/>
          <p:cNvSpPr txBox="1"/>
          <p:nvPr/>
        </p:nvSpPr>
        <p:spPr>
          <a:xfrm>
            <a:off x="1386905" y="5555594"/>
            <a:ext cx="6348640" cy="1015663"/>
          </a:xfrm>
          <a:prstGeom prst="rect">
            <a:avLst/>
          </a:prstGeom>
          <a:noFill/>
        </p:spPr>
        <p:txBody>
          <a:bodyPr wrap="square" rtlCol="0">
            <a:spAutoFit/>
          </a:bodyPr>
          <a:lstStyle/>
          <a:p>
            <a:r>
              <a:rPr lang="en-US" altLang="ja-JP" sz="2000" b="1" dirty="0" smtClean="0">
                <a:latin typeface="Microsoft JhengHei Light" panose="020B0304030504040204" pitchFamily="34" charset="-120"/>
                <a:ea typeface="Microsoft JhengHei Light" panose="020B0304030504040204" pitchFamily="34" charset="-120"/>
              </a:rPr>
              <a:t>※SDG</a:t>
            </a:r>
            <a:r>
              <a:rPr lang="ja-JP" altLang="en-US" sz="2000" b="1" dirty="0" smtClean="0">
                <a:latin typeface="Microsoft JhengHei Light" panose="020B0304030504040204" pitchFamily="34" charset="-120"/>
                <a:ea typeface="Microsoft JhengHei Light" panose="020B0304030504040204" pitchFamily="34" charset="-120"/>
              </a:rPr>
              <a:t>ｓ（</a:t>
            </a:r>
            <a:r>
              <a:rPr lang="en-US" altLang="ja-JP" sz="2000" b="1" dirty="0" smtClean="0">
                <a:latin typeface="Microsoft JhengHei Light" panose="020B0304030504040204" pitchFamily="34" charset="-120"/>
                <a:ea typeface="Microsoft JhengHei Light" panose="020B0304030504040204" pitchFamily="34" charset="-120"/>
              </a:rPr>
              <a:t>Sustainable </a:t>
            </a:r>
            <a:r>
              <a:rPr lang="en-US" altLang="ja-JP" sz="2000" b="1" dirty="0">
                <a:latin typeface="Microsoft JhengHei Light" panose="020B0304030504040204" pitchFamily="34" charset="-120"/>
                <a:ea typeface="Microsoft JhengHei Light" panose="020B0304030504040204" pitchFamily="34" charset="-120"/>
              </a:rPr>
              <a:t>Development </a:t>
            </a:r>
            <a:r>
              <a:rPr lang="en-US" altLang="ja-JP" sz="2000" b="1" dirty="0" smtClean="0">
                <a:latin typeface="Microsoft JhengHei Light" panose="020B0304030504040204" pitchFamily="34" charset="-120"/>
                <a:ea typeface="Microsoft JhengHei Light" panose="020B0304030504040204" pitchFamily="34" charset="-120"/>
              </a:rPr>
              <a:t>Goals</a:t>
            </a:r>
            <a:r>
              <a:rPr lang="ja-JP" altLang="en-US" sz="2000" b="1" dirty="0" smtClean="0">
                <a:latin typeface="Microsoft JhengHei Light" panose="020B0304030504040204" pitchFamily="34" charset="-120"/>
                <a:ea typeface="Microsoft JhengHei Light" panose="020B0304030504040204" pitchFamily="34" charset="-120"/>
              </a:rPr>
              <a:t>）</a:t>
            </a:r>
            <a:endParaRPr lang="en-US" altLang="ja-JP" sz="2000" b="1" dirty="0" smtClean="0">
              <a:latin typeface="Microsoft JhengHei Light" panose="020B0304030504040204" pitchFamily="34" charset="-120"/>
              <a:ea typeface="Microsoft JhengHei Light" panose="020B0304030504040204" pitchFamily="34" charset="-120"/>
            </a:endParaRPr>
          </a:p>
          <a:p>
            <a:r>
              <a:rPr lang="ja-JP" altLang="en-US" sz="2000" b="1" dirty="0" smtClean="0">
                <a:latin typeface="Microsoft JhengHei Light" panose="020B0304030504040204" pitchFamily="34" charset="-120"/>
                <a:ea typeface="Microsoft JhengHei Light" panose="020B0304030504040204" pitchFamily="34" charset="-120"/>
              </a:rPr>
              <a:t>国連の定める持続</a:t>
            </a:r>
            <a:r>
              <a:rPr lang="ja-JP" altLang="en-US" sz="2000" b="1" dirty="0">
                <a:latin typeface="Microsoft JhengHei Light" panose="020B0304030504040204" pitchFamily="34" charset="-120"/>
                <a:ea typeface="Microsoft JhengHei Light" panose="020B0304030504040204" pitchFamily="34" charset="-120"/>
              </a:rPr>
              <a:t>可能</a:t>
            </a:r>
            <a:r>
              <a:rPr lang="ja-JP" altLang="en-US" sz="2000" b="1" dirty="0" smtClean="0">
                <a:latin typeface="Microsoft JhengHei Light" panose="020B0304030504040204" pitchFamily="34" charset="-120"/>
                <a:ea typeface="Microsoft JhengHei Light" panose="020B0304030504040204" pitchFamily="34" charset="-120"/>
              </a:rPr>
              <a:t>な</a:t>
            </a:r>
            <a:r>
              <a:rPr lang="en-US" altLang="ja-JP" sz="2000" b="1" dirty="0" smtClean="0">
                <a:latin typeface="Microsoft JhengHei Light" panose="020B0304030504040204" pitchFamily="34" charset="-120"/>
                <a:ea typeface="Microsoft JhengHei Light" panose="020B0304030504040204" pitchFamily="34" charset="-120"/>
              </a:rPr>
              <a:t>17</a:t>
            </a:r>
            <a:r>
              <a:rPr lang="ja-JP" altLang="en-US" sz="2000" b="1" dirty="0" smtClean="0">
                <a:latin typeface="Microsoft JhengHei Light" panose="020B0304030504040204" pitchFamily="34" charset="-120"/>
                <a:ea typeface="Microsoft JhengHei Light" panose="020B0304030504040204" pitchFamily="34" charset="-120"/>
              </a:rPr>
              <a:t>の目標</a:t>
            </a:r>
            <a:endParaRPr lang="en-US" altLang="ja-JP" sz="2000" b="1" dirty="0" smtClean="0">
              <a:latin typeface="Microsoft JhengHei Light" panose="020B0304030504040204" pitchFamily="34" charset="-120"/>
              <a:ea typeface="Microsoft JhengHei Light" panose="020B0304030504040204" pitchFamily="34" charset="-120"/>
            </a:endParaRPr>
          </a:p>
          <a:p>
            <a:r>
              <a:rPr lang="ja-JP" altLang="en-US" sz="2000" b="1" dirty="0" smtClean="0">
                <a:latin typeface="Microsoft JhengHei Light" panose="020B0304030504040204" pitchFamily="34" charset="-120"/>
                <a:ea typeface="Microsoft JhengHei Light" panose="020B0304030504040204" pitchFamily="34" charset="-120"/>
              </a:rPr>
              <a:t>水・教育・ジェンダー・エネルギー・陸の資源など</a:t>
            </a:r>
            <a:endParaRPr lang="en-US" altLang="ja-JP" sz="2000" b="1" dirty="0">
              <a:latin typeface="Microsoft JhengHei Light" panose="020B0304030504040204" pitchFamily="34" charset="-120"/>
              <a:ea typeface="Microsoft JhengHei Light" panose="020B0304030504040204" pitchFamily="34" charset="-120"/>
            </a:endParaRPr>
          </a:p>
        </p:txBody>
      </p:sp>
      <p:sp>
        <p:nvSpPr>
          <p:cNvPr id="9" name="テキスト ボックス 8"/>
          <p:cNvSpPr txBox="1"/>
          <p:nvPr/>
        </p:nvSpPr>
        <p:spPr>
          <a:xfrm>
            <a:off x="4561225" y="3363862"/>
            <a:ext cx="3877985" cy="461665"/>
          </a:xfrm>
          <a:prstGeom prst="rect">
            <a:avLst/>
          </a:prstGeom>
          <a:noFill/>
        </p:spPr>
        <p:txBody>
          <a:bodyPr wrap="square" rtlCol="0">
            <a:spAutoFit/>
          </a:bodyPr>
          <a:lstStyle/>
          <a:p>
            <a:r>
              <a:rPr lang="ja-JP" altLang="en-US" sz="2400" b="1" dirty="0">
                <a:latin typeface="Microsoft JhengHei Light" panose="020B0304030504040204" pitchFamily="34" charset="-120"/>
                <a:ea typeface="Microsoft JhengHei Light" panose="020B0304030504040204" pitchFamily="34" charset="-120"/>
              </a:rPr>
              <a:t>人のためになることを</a:t>
            </a:r>
            <a:r>
              <a:rPr lang="ja-JP" altLang="en-US" sz="2400" b="1" dirty="0" smtClean="0">
                <a:latin typeface="Microsoft JhengHei Light" panose="020B0304030504040204" pitchFamily="34" charset="-120"/>
                <a:ea typeface="Microsoft JhengHei Light" panose="020B0304030504040204" pitchFamily="34" charset="-120"/>
              </a:rPr>
              <a:t>する</a:t>
            </a:r>
            <a:endParaRPr lang="en-US" altLang="ja-JP" sz="2400" b="1" dirty="0">
              <a:latin typeface="Microsoft JhengHei Light" panose="020B0304030504040204" pitchFamily="34" charset="-120"/>
              <a:ea typeface="Microsoft JhengHei Light" panose="020B0304030504040204" pitchFamily="34" charset="-120"/>
            </a:endParaRPr>
          </a:p>
        </p:txBody>
      </p:sp>
      <p:cxnSp>
        <p:nvCxnSpPr>
          <p:cNvPr id="19" name="直線矢印コネクタ 18"/>
          <p:cNvCxnSpPr/>
          <p:nvPr/>
        </p:nvCxnSpPr>
        <p:spPr>
          <a:xfrm>
            <a:off x="3106551" y="3595093"/>
            <a:ext cx="946769" cy="0"/>
          </a:xfrm>
          <a:prstGeom prst="straightConnector1">
            <a:avLst/>
          </a:prstGeom>
          <a:ln w="158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542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818587"/>
            <a:ext cx="91440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32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はたらく</a:t>
            </a:r>
            <a:endParaRPr lang="en-US" altLang="ja-JP" sz="32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1406207"/>
            <a:ext cx="6851228"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sp>
        <p:nvSpPr>
          <p:cNvPr id="14" name="テキスト ボックス 13"/>
          <p:cNvSpPr txBox="1"/>
          <p:nvPr/>
        </p:nvSpPr>
        <p:spPr>
          <a:xfrm>
            <a:off x="2589552" y="2006562"/>
            <a:ext cx="3964895" cy="461665"/>
          </a:xfrm>
          <a:prstGeom prst="rect">
            <a:avLst/>
          </a:prstGeom>
          <a:noFill/>
        </p:spPr>
        <p:txBody>
          <a:bodyPr wrap="square" rtlCol="0">
            <a:spAutoFit/>
          </a:bodyPr>
          <a:lstStyle/>
          <a:p>
            <a:r>
              <a:rPr lang="ja-JP" altLang="en-US" sz="2400" b="1" dirty="0" smtClean="0">
                <a:latin typeface="Microsoft JhengHei Light" panose="020B0304030504040204" pitchFamily="34" charset="-120"/>
                <a:ea typeface="Microsoft JhengHei Light" panose="020B0304030504040204" pitchFamily="34" charset="-120"/>
              </a:rPr>
              <a:t>人のためになることをする</a:t>
            </a:r>
            <a:endParaRPr lang="en-US" altLang="ja-JP" sz="2400" b="1" dirty="0" smtClean="0">
              <a:latin typeface="Microsoft JhengHei Light" panose="020B0304030504040204" pitchFamily="34" charset="-120"/>
              <a:ea typeface="Microsoft JhengHei Light" panose="020B0304030504040204" pitchFamily="34" charset="-120"/>
            </a:endParaRPr>
          </a:p>
        </p:txBody>
      </p:sp>
      <p:sp>
        <p:nvSpPr>
          <p:cNvPr id="6" name="テキスト ボックス 5"/>
          <p:cNvSpPr txBox="1"/>
          <p:nvPr/>
        </p:nvSpPr>
        <p:spPr>
          <a:xfrm>
            <a:off x="3546192" y="2852725"/>
            <a:ext cx="2051612" cy="461665"/>
          </a:xfrm>
          <a:prstGeom prst="rect">
            <a:avLst/>
          </a:prstGeom>
          <a:noFill/>
        </p:spPr>
        <p:txBody>
          <a:bodyPr wrap="square" rtlCol="0">
            <a:spAutoFit/>
          </a:bodyPr>
          <a:lstStyle/>
          <a:p>
            <a:r>
              <a:rPr lang="ja-JP" altLang="en-US" sz="2400" b="1" dirty="0">
                <a:latin typeface="Microsoft JhengHei Light" panose="020B0304030504040204" pitchFamily="34" charset="-120"/>
                <a:ea typeface="Microsoft JhengHei Light" panose="020B0304030504040204" pitchFamily="34" charset="-120"/>
              </a:rPr>
              <a:t>傍を楽に</a:t>
            </a:r>
            <a:r>
              <a:rPr lang="ja-JP" altLang="en-US" sz="2400" b="1" dirty="0" smtClean="0">
                <a:latin typeface="Microsoft JhengHei Light" panose="020B0304030504040204" pitchFamily="34" charset="-120"/>
                <a:ea typeface="Microsoft JhengHei Light" panose="020B0304030504040204" pitchFamily="34" charset="-120"/>
              </a:rPr>
              <a:t>する</a:t>
            </a:r>
            <a:endParaRPr lang="en-US" altLang="ja-JP" sz="2400" b="1" dirty="0">
              <a:latin typeface="Microsoft JhengHei Light" panose="020B0304030504040204" pitchFamily="34" charset="-120"/>
              <a:ea typeface="Microsoft JhengHei Light" panose="020B0304030504040204" pitchFamily="34" charset="-120"/>
            </a:endParaRPr>
          </a:p>
        </p:txBody>
      </p:sp>
      <p:sp>
        <p:nvSpPr>
          <p:cNvPr id="2" name="等号 1"/>
          <p:cNvSpPr/>
          <p:nvPr/>
        </p:nvSpPr>
        <p:spPr>
          <a:xfrm rot="5400000">
            <a:off x="4281236" y="2433854"/>
            <a:ext cx="553674" cy="402671"/>
          </a:xfrm>
          <a:prstGeom prst="mathEqual">
            <a:avLst/>
          </a:prstGeom>
          <a:solidFill>
            <a:srgbClr val="FF0000"/>
          </a:solidFill>
          <a:ln w="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 name="テキスト ボックス 2"/>
          <p:cNvSpPr txBox="1"/>
          <p:nvPr/>
        </p:nvSpPr>
        <p:spPr>
          <a:xfrm>
            <a:off x="3864112" y="3853912"/>
            <a:ext cx="1415772" cy="461665"/>
          </a:xfrm>
          <a:prstGeom prst="rect">
            <a:avLst/>
          </a:prstGeom>
          <a:noFill/>
        </p:spPr>
        <p:txBody>
          <a:bodyPr wrap="none" rtlCol="0">
            <a:spAutoFit/>
          </a:bodyPr>
          <a:lstStyle/>
          <a:p>
            <a:r>
              <a:rPr lang="ja-JP" altLang="en-US" sz="2400" b="1" dirty="0" smtClean="0">
                <a:latin typeface="Microsoft JhengHei Light" panose="020B0304030504040204" pitchFamily="34" charset="-120"/>
                <a:ea typeface="Microsoft JhengHei Light" panose="020B0304030504040204" pitchFamily="34" charset="-120"/>
              </a:rPr>
              <a:t>はたらく</a:t>
            </a:r>
            <a:endParaRPr lang="en-US" altLang="ja-JP" sz="2400" b="1" dirty="0">
              <a:latin typeface="Microsoft JhengHei Light" panose="020B0304030504040204" pitchFamily="34" charset="-120"/>
              <a:ea typeface="Microsoft JhengHei Light" panose="020B0304030504040204" pitchFamily="34" charset="-120"/>
            </a:endParaRPr>
          </a:p>
        </p:txBody>
      </p:sp>
      <p:sp>
        <p:nvSpPr>
          <p:cNvPr id="9" name="等号 8"/>
          <p:cNvSpPr/>
          <p:nvPr/>
        </p:nvSpPr>
        <p:spPr>
          <a:xfrm rot="5400000">
            <a:off x="4292513" y="3370145"/>
            <a:ext cx="553674" cy="402671"/>
          </a:xfrm>
          <a:prstGeom prst="mathEqual">
            <a:avLst/>
          </a:prstGeom>
          <a:solidFill>
            <a:srgbClr val="FF0000"/>
          </a:solidFill>
          <a:ln w="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テキスト ボックス 9"/>
          <p:cNvSpPr txBox="1"/>
          <p:nvPr/>
        </p:nvSpPr>
        <p:spPr>
          <a:xfrm>
            <a:off x="1245363" y="4494281"/>
            <a:ext cx="6647974" cy="461665"/>
          </a:xfrm>
          <a:prstGeom prst="rect">
            <a:avLst/>
          </a:prstGeom>
          <a:noFill/>
        </p:spPr>
        <p:txBody>
          <a:bodyPr wrap="none" rtlCol="0">
            <a:spAutoFit/>
          </a:bodyPr>
          <a:lstStyle/>
          <a:p>
            <a:pPr algn="ctr"/>
            <a:r>
              <a:rPr lang="ja-JP" altLang="en-US" sz="2400" b="1" dirty="0" smtClean="0">
                <a:latin typeface="Microsoft JhengHei Light" panose="020B0304030504040204" pitchFamily="34" charset="-120"/>
                <a:ea typeface="Microsoft JhengHei Light" panose="020B0304030504040204" pitchFamily="34" charset="-120"/>
              </a:rPr>
              <a:t>社会的課題を解決する事で困って</a:t>
            </a:r>
            <a:r>
              <a:rPr lang="ja-JP" altLang="en-US" sz="2400" b="1" dirty="0">
                <a:latin typeface="Microsoft JhengHei Light" panose="020B0304030504040204" pitchFamily="34" charset="-120"/>
                <a:ea typeface="Microsoft JhengHei Light" panose="020B0304030504040204" pitchFamily="34" charset="-120"/>
              </a:rPr>
              <a:t>いる</a:t>
            </a:r>
            <a:r>
              <a:rPr lang="ja-JP" altLang="en-US" sz="2400" b="1" dirty="0" smtClean="0">
                <a:latin typeface="Microsoft JhengHei Light" panose="020B0304030504040204" pitchFamily="34" charset="-120"/>
                <a:ea typeface="Microsoft JhengHei Light" panose="020B0304030504040204" pitchFamily="34" charset="-120"/>
              </a:rPr>
              <a:t>人を助け</a:t>
            </a:r>
            <a:endParaRPr lang="en-US" altLang="ja-JP" sz="2400" b="1" dirty="0" smtClean="0">
              <a:latin typeface="Microsoft JhengHei Light" panose="020B0304030504040204" pitchFamily="34" charset="-120"/>
              <a:ea typeface="Microsoft JhengHei Light" panose="020B0304030504040204" pitchFamily="34" charset="-120"/>
            </a:endParaRPr>
          </a:p>
        </p:txBody>
      </p:sp>
      <p:sp>
        <p:nvSpPr>
          <p:cNvPr id="12" name="テキスト ボックス 11"/>
          <p:cNvSpPr txBox="1"/>
          <p:nvPr/>
        </p:nvSpPr>
        <p:spPr>
          <a:xfrm>
            <a:off x="1860916" y="6030046"/>
            <a:ext cx="5416868" cy="461665"/>
          </a:xfrm>
          <a:prstGeom prst="rect">
            <a:avLst/>
          </a:prstGeom>
          <a:noFill/>
        </p:spPr>
        <p:txBody>
          <a:bodyPr wrap="none" rtlCol="0">
            <a:spAutoFit/>
          </a:bodyPr>
          <a:lstStyle/>
          <a:p>
            <a:r>
              <a:rPr lang="ja-JP" altLang="en-US" sz="2400" b="1" dirty="0" smtClean="0">
                <a:solidFill>
                  <a:srgbClr val="FF0000"/>
                </a:solidFill>
                <a:latin typeface="Microsoft JhengHei Light" panose="020B0304030504040204" pitchFamily="34" charset="-120"/>
                <a:ea typeface="Microsoft JhengHei Light" panose="020B0304030504040204" pitchFamily="34" charset="-120"/>
              </a:rPr>
              <a:t>人に感謝されることこそが仕事の本質</a:t>
            </a:r>
            <a:endParaRPr lang="en-US" altLang="ja-JP" sz="2400" b="1" dirty="0">
              <a:solidFill>
                <a:srgbClr val="FF0000"/>
              </a:solidFill>
              <a:latin typeface="Microsoft JhengHei Light" panose="020B0304030504040204" pitchFamily="34" charset="-120"/>
              <a:ea typeface="Microsoft JhengHei Light" panose="020B0304030504040204" pitchFamily="34" charset="-120"/>
            </a:endParaRPr>
          </a:p>
        </p:txBody>
      </p:sp>
      <p:sp>
        <p:nvSpPr>
          <p:cNvPr id="18" name="テキスト ボックス 17"/>
          <p:cNvSpPr txBox="1"/>
          <p:nvPr/>
        </p:nvSpPr>
        <p:spPr>
          <a:xfrm>
            <a:off x="2476469" y="4924945"/>
            <a:ext cx="4185761" cy="461665"/>
          </a:xfrm>
          <a:prstGeom prst="rect">
            <a:avLst/>
          </a:prstGeom>
          <a:noFill/>
        </p:spPr>
        <p:txBody>
          <a:bodyPr wrap="none" rtlCol="0">
            <a:spAutoFit/>
          </a:bodyPr>
          <a:lstStyle/>
          <a:p>
            <a:pPr algn="ctr"/>
            <a:r>
              <a:rPr lang="ja-JP" altLang="en-US" sz="2400" b="1" dirty="0" smtClean="0">
                <a:latin typeface="Microsoft JhengHei Light" panose="020B0304030504040204" pitchFamily="34" charset="-120"/>
                <a:ea typeface="Microsoft JhengHei Light" panose="020B0304030504040204" pitchFamily="34" charset="-120"/>
              </a:rPr>
              <a:t>その代わりに報酬をいただき</a:t>
            </a:r>
            <a:endParaRPr lang="en-US" altLang="ja-JP" sz="2400" b="1" dirty="0" smtClean="0">
              <a:latin typeface="Microsoft JhengHei Light" panose="020B0304030504040204" pitchFamily="34" charset="-120"/>
              <a:ea typeface="Microsoft JhengHei Light" panose="020B0304030504040204" pitchFamily="34" charset="-120"/>
            </a:endParaRPr>
          </a:p>
        </p:txBody>
      </p:sp>
      <p:sp>
        <p:nvSpPr>
          <p:cNvPr id="19" name="テキスト ボックス 18"/>
          <p:cNvSpPr txBox="1"/>
          <p:nvPr/>
        </p:nvSpPr>
        <p:spPr>
          <a:xfrm>
            <a:off x="1920231" y="5389677"/>
            <a:ext cx="5298245" cy="461665"/>
          </a:xfrm>
          <a:prstGeom prst="rect">
            <a:avLst/>
          </a:prstGeom>
          <a:noFill/>
        </p:spPr>
        <p:txBody>
          <a:bodyPr wrap="none" rtlCol="0">
            <a:spAutoFit/>
          </a:bodyPr>
          <a:lstStyle/>
          <a:p>
            <a:pPr algn="ctr"/>
            <a:r>
              <a:rPr lang="ja-JP" altLang="en-US" sz="2400" b="1" dirty="0" smtClean="0">
                <a:latin typeface="Microsoft JhengHei Light" panose="020B0304030504040204" pitchFamily="34" charset="-120"/>
                <a:ea typeface="Microsoft JhengHei Light" panose="020B0304030504040204" pitchFamily="34" charset="-120"/>
              </a:rPr>
              <a:t>育ててくれた家族を楽に</a:t>
            </a:r>
            <a:r>
              <a:rPr lang="en-US" altLang="ja-JP" sz="2400" b="1" dirty="0" smtClean="0">
                <a:latin typeface="Microsoft JhengHei Light" panose="020B0304030504040204" pitchFamily="34" charset="-120"/>
                <a:ea typeface="Microsoft JhengHei Light" panose="020B0304030504040204" pitchFamily="34" charset="-120"/>
              </a:rPr>
              <a:t>(</a:t>
            </a:r>
            <a:r>
              <a:rPr lang="ja-JP" altLang="en-US" sz="2400" b="1" dirty="0" smtClean="0">
                <a:latin typeface="Microsoft JhengHei Light" panose="020B0304030504040204" pitchFamily="34" charset="-120"/>
                <a:ea typeface="Microsoft JhengHei Light" panose="020B0304030504040204" pitchFamily="34" charset="-120"/>
              </a:rPr>
              <a:t>恩返し</a:t>
            </a:r>
            <a:r>
              <a:rPr lang="en-US" altLang="ja-JP" sz="2400" b="1" dirty="0" smtClean="0">
                <a:latin typeface="Microsoft JhengHei Light" panose="020B0304030504040204" pitchFamily="34" charset="-120"/>
                <a:ea typeface="Microsoft JhengHei Light" panose="020B0304030504040204" pitchFamily="34" charset="-120"/>
              </a:rPr>
              <a:t>)</a:t>
            </a:r>
            <a:r>
              <a:rPr lang="ja-JP" altLang="en-US" sz="2400" b="1" dirty="0" smtClean="0">
                <a:latin typeface="Microsoft JhengHei Light" panose="020B0304030504040204" pitchFamily="34" charset="-120"/>
                <a:ea typeface="Microsoft JhengHei Light" panose="020B0304030504040204" pitchFamily="34" charset="-120"/>
              </a:rPr>
              <a:t>する</a:t>
            </a:r>
            <a:endParaRPr lang="en-US" altLang="ja-JP" sz="2400" b="1" dirty="0">
              <a:latin typeface="Microsoft JhengHei Light" panose="020B0304030504040204" pitchFamily="34" charset="-120"/>
              <a:ea typeface="Microsoft JhengHei Light" panose="020B0304030504040204" pitchFamily="34" charset="-120"/>
            </a:endParaRPr>
          </a:p>
        </p:txBody>
      </p:sp>
    </p:spTree>
    <p:extLst>
      <p:ext uri="{BB962C8B-B14F-4D97-AF65-F5344CB8AC3E}">
        <p14:creationId xmlns:p14="http://schemas.microsoft.com/office/powerpoint/2010/main" val="215154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3" grpId="0"/>
      <p:bldP spid="9" grpId="0" animBg="1"/>
      <p:bldP spid="10" grpId="0"/>
      <p:bldP spid="12"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818587"/>
            <a:ext cx="91440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32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はたらく</a:t>
            </a:r>
            <a:endParaRPr lang="en-US" altLang="ja-JP" sz="32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1406207"/>
            <a:ext cx="6851228"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sp>
        <p:nvSpPr>
          <p:cNvPr id="10" name="テキスト ボックス 9"/>
          <p:cNvSpPr txBox="1"/>
          <p:nvPr/>
        </p:nvSpPr>
        <p:spPr>
          <a:xfrm>
            <a:off x="2776121" y="2907528"/>
            <a:ext cx="3570208" cy="461665"/>
          </a:xfrm>
          <a:prstGeom prst="rect">
            <a:avLst/>
          </a:prstGeom>
          <a:noFill/>
        </p:spPr>
        <p:txBody>
          <a:bodyPr wrap="none" rtlCol="0">
            <a:spAutoFit/>
          </a:bodyPr>
          <a:lstStyle/>
          <a:p>
            <a:r>
              <a:rPr lang="ja-JP" altLang="en-US" sz="2400" b="1" dirty="0" smtClean="0">
                <a:latin typeface="Microsoft JhengHei Light" panose="020B0304030504040204" pitchFamily="34" charset="-120"/>
                <a:ea typeface="Microsoft JhengHei Light" panose="020B0304030504040204" pitchFamily="34" charset="-120"/>
              </a:rPr>
              <a:t>貴方はなぜ働きますか？</a:t>
            </a:r>
            <a:endParaRPr lang="en-US" altLang="ja-JP" sz="2400" b="1" dirty="0">
              <a:latin typeface="Microsoft JhengHei Light" panose="020B0304030504040204" pitchFamily="34" charset="-120"/>
              <a:ea typeface="Microsoft JhengHei Light" panose="020B0304030504040204" pitchFamily="34" charset="-120"/>
            </a:endParaRPr>
          </a:p>
        </p:txBody>
      </p:sp>
      <p:sp>
        <p:nvSpPr>
          <p:cNvPr id="16" name="テキスト ボックス 15"/>
          <p:cNvSpPr txBox="1"/>
          <p:nvPr/>
        </p:nvSpPr>
        <p:spPr>
          <a:xfrm>
            <a:off x="1863566" y="4255654"/>
            <a:ext cx="5416868" cy="461665"/>
          </a:xfrm>
          <a:prstGeom prst="rect">
            <a:avLst/>
          </a:prstGeom>
          <a:noFill/>
        </p:spPr>
        <p:txBody>
          <a:bodyPr wrap="none" rtlCol="0">
            <a:spAutoFit/>
          </a:bodyPr>
          <a:lstStyle/>
          <a:p>
            <a:r>
              <a:rPr lang="ja-JP" altLang="en-US" sz="2400" b="1" dirty="0" smtClean="0">
                <a:latin typeface="Microsoft JhengHei Light" panose="020B0304030504040204" pitchFamily="34" charset="-120"/>
                <a:ea typeface="Microsoft JhengHei Light" panose="020B0304030504040204" pitchFamily="34" charset="-120"/>
              </a:rPr>
              <a:t>やりたいことは見つかっていますか？</a:t>
            </a:r>
            <a:endParaRPr lang="en-US" altLang="ja-JP" sz="2400" b="1" dirty="0">
              <a:latin typeface="Microsoft JhengHei Light" panose="020B0304030504040204" pitchFamily="34" charset="-120"/>
              <a:ea typeface="Microsoft JhengHei Light" panose="020B0304030504040204" pitchFamily="34" charset="-120"/>
            </a:endParaRPr>
          </a:p>
        </p:txBody>
      </p:sp>
    </p:spTree>
    <p:extLst>
      <p:ext uri="{BB962C8B-B14F-4D97-AF65-F5344CB8AC3E}">
        <p14:creationId xmlns:p14="http://schemas.microsoft.com/office/powerpoint/2010/main" val="33234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818587"/>
            <a:ext cx="91440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32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はたらく</a:t>
            </a:r>
            <a:endParaRPr lang="en-US" altLang="ja-JP" sz="32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1406207"/>
            <a:ext cx="6851228"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sp>
        <p:nvSpPr>
          <p:cNvPr id="10" name="テキスト ボックス 9"/>
          <p:cNvSpPr txBox="1"/>
          <p:nvPr/>
        </p:nvSpPr>
        <p:spPr>
          <a:xfrm>
            <a:off x="3083896" y="2020767"/>
            <a:ext cx="2954655" cy="461665"/>
          </a:xfrm>
          <a:prstGeom prst="rect">
            <a:avLst/>
          </a:prstGeom>
          <a:noFill/>
        </p:spPr>
        <p:txBody>
          <a:bodyPr wrap="none" rtlCol="0">
            <a:spAutoFit/>
          </a:bodyPr>
          <a:lstStyle/>
          <a:p>
            <a:r>
              <a:rPr lang="ja-JP" altLang="en-US" sz="2400" b="1" dirty="0" smtClean="0">
                <a:latin typeface="Microsoft JhengHei Light" panose="020B0304030504040204" pitchFamily="34" charset="-120"/>
                <a:ea typeface="Microsoft JhengHei Light" panose="020B0304030504040204" pitchFamily="34" charset="-120"/>
              </a:rPr>
              <a:t>答えを持っている方</a:t>
            </a:r>
            <a:endParaRPr lang="en-US" altLang="ja-JP" sz="2400" b="1" dirty="0">
              <a:latin typeface="Microsoft JhengHei Light" panose="020B0304030504040204" pitchFamily="34" charset="-120"/>
              <a:ea typeface="Microsoft JhengHei Light" panose="020B0304030504040204" pitchFamily="34" charset="-120"/>
            </a:endParaRPr>
          </a:p>
        </p:txBody>
      </p:sp>
      <p:sp>
        <p:nvSpPr>
          <p:cNvPr id="15" name="テキスト ボックス 14"/>
          <p:cNvSpPr txBox="1"/>
          <p:nvPr/>
        </p:nvSpPr>
        <p:spPr>
          <a:xfrm>
            <a:off x="2017454" y="2918697"/>
            <a:ext cx="5109091" cy="461665"/>
          </a:xfrm>
          <a:prstGeom prst="rect">
            <a:avLst/>
          </a:prstGeom>
          <a:noFill/>
        </p:spPr>
        <p:txBody>
          <a:bodyPr wrap="none" rtlCol="0">
            <a:spAutoFit/>
          </a:bodyPr>
          <a:lstStyle/>
          <a:p>
            <a:r>
              <a:rPr lang="ja-JP" altLang="en-US" sz="2400" b="1" dirty="0" smtClean="0">
                <a:latin typeface="Microsoft JhengHei Light" panose="020B0304030504040204" pitchFamily="34" charset="-120"/>
                <a:ea typeface="Microsoft JhengHei Light" panose="020B0304030504040204" pitchFamily="34" charset="-120"/>
              </a:rPr>
              <a:t>是非その一念で素晴らしい人生を！</a:t>
            </a:r>
            <a:endParaRPr lang="en-US" altLang="ja-JP" sz="2400" b="1" dirty="0" smtClean="0">
              <a:latin typeface="Microsoft JhengHei Light" panose="020B0304030504040204" pitchFamily="34" charset="-120"/>
              <a:ea typeface="Microsoft JhengHei Light" panose="020B0304030504040204" pitchFamily="34" charset="-120"/>
            </a:endParaRPr>
          </a:p>
        </p:txBody>
      </p:sp>
      <p:sp>
        <p:nvSpPr>
          <p:cNvPr id="16" name="テキスト ボックス 15"/>
          <p:cNvSpPr txBox="1"/>
          <p:nvPr/>
        </p:nvSpPr>
        <p:spPr>
          <a:xfrm>
            <a:off x="3391672" y="4218931"/>
            <a:ext cx="2339102" cy="461665"/>
          </a:xfrm>
          <a:prstGeom prst="rect">
            <a:avLst/>
          </a:prstGeom>
          <a:noFill/>
        </p:spPr>
        <p:txBody>
          <a:bodyPr wrap="none" rtlCol="0">
            <a:spAutoFit/>
          </a:bodyPr>
          <a:lstStyle/>
          <a:p>
            <a:r>
              <a:rPr lang="ja-JP" altLang="en-US" sz="2400" b="1" dirty="0" smtClean="0">
                <a:latin typeface="Microsoft JhengHei Light" panose="020B0304030504040204" pitchFamily="34" charset="-120"/>
                <a:ea typeface="Microsoft JhengHei Light" panose="020B0304030504040204" pitchFamily="34" charset="-120"/>
              </a:rPr>
              <a:t>無いと思った方</a:t>
            </a:r>
            <a:endParaRPr lang="en-US" altLang="ja-JP" sz="2400" b="1" dirty="0">
              <a:latin typeface="Microsoft JhengHei Light" panose="020B0304030504040204" pitchFamily="34" charset="-120"/>
              <a:ea typeface="Microsoft JhengHei Light" panose="020B0304030504040204" pitchFamily="34" charset="-120"/>
            </a:endParaRPr>
          </a:p>
        </p:txBody>
      </p:sp>
      <p:sp>
        <p:nvSpPr>
          <p:cNvPr id="8" name="テキスト ボックス 7"/>
          <p:cNvSpPr txBox="1"/>
          <p:nvPr/>
        </p:nvSpPr>
        <p:spPr>
          <a:xfrm>
            <a:off x="1248023" y="5118943"/>
            <a:ext cx="6647974" cy="830997"/>
          </a:xfrm>
          <a:prstGeom prst="rect">
            <a:avLst/>
          </a:prstGeom>
          <a:noFill/>
        </p:spPr>
        <p:txBody>
          <a:bodyPr wrap="none" rtlCol="0">
            <a:spAutoFit/>
          </a:bodyPr>
          <a:lstStyle/>
          <a:p>
            <a:pPr algn="ctr"/>
            <a:r>
              <a:rPr lang="ja-JP" altLang="en-US" sz="2400" b="1" dirty="0" smtClean="0">
                <a:latin typeface="Microsoft JhengHei Light" panose="020B0304030504040204" pitchFamily="34" charset="-120"/>
                <a:ea typeface="Microsoft JhengHei Light" panose="020B0304030504040204" pitchFamily="34" charset="-120"/>
              </a:rPr>
              <a:t>安心してください！</a:t>
            </a:r>
            <a:endParaRPr lang="en-US" altLang="ja-JP" sz="2400" b="1" dirty="0" smtClean="0">
              <a:latin typeface="Microsoft JhengHei Light" panose="020B0304030504040204" pitchFamily="34" charset="-120"/>
              <a:ea typeface="Microsoft JhengHei Light" panose="020B0304030504040204" pitchFamily="34" charset="-120"/>
            </a:endParaRPr>
          </a:p>
          <a:p>
            <a:pPr algn="ctr"/>
            <a:r>
              <a:rPr lang="ja-JP" altLang="en-US" sz="2400" b="1" dirty="0" smtClean="0">
                <a:latin typeface="Microsoft JhengHei Light" panose="020B0304030504040204" pitchFamily="34" charset="-120"/>
                <a:ea typeface="Microsoft JhengHei Light" panose="020B0304030504040204" pitchFamily="34" charset="-120"/>
              </a:rPr>
              <a:t>外からの刺激＝経験の中でつくられるものです</a:t>
            </a:r>
            <a:endParaRPr lang="en-US" altLang="ja-JP" sz="2400" b="1" dirty="0">
              <a:latin typeface="Microsoft JhengHei Light" panose="020B0304030504040204" pitchFamily="34" charset="-120"/>
              <a:ea typeface="Microsoft JhengHei Light" panose="020B0304030504040204" pitchFamily="34" charset="-120"/>
            </a:endParaRPr>
          </a:p>
        </p:txBody>
      </p:sp>
    </p:spTree>
    <p:extLst>
      <p:ext uri="{BB962C8B-B14F-4D97-AF65-F5344CB8AC3E}">
        <p14:creationId xmlns:p14="http://schemas.microsoft.com/office/powerpoint/2010/main" val="170299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818587"/>
            <a:ext cx="91440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32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はたらく</a:t>
            </a:r>
            <a:endParaRPr lang="en-US" altLang="ja-JP" sz="32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1406207"/>
            <a:ext cx="6851228"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sp>
        <p:nvSpPr>
          <p:cNvPr id="10" name="テキスト ボックス 9"/>
          <p:cNvSpPr txBox="1"/>
          <p:nvPr/>
        </p:nvSpPr>
        <p:spPr>
          <a:xfrm>
            <a:off x="3237786" y="3756863"/>
            <a:ext cx="2646878" cy="461665"/>
          </a:xfrm>
          <a:prstGeom prst="rect">
            <a:avLst/>
          </a:prstGeom>
          <a:noFill/>
        </p:spPr>
        <p:txBody>
          <a:bodyPr wrap="none" rtlCol="0">
            <a:spAutoFit/>
          </a:bodyPr>
          <a:lstStyle/>
          <a:p>
            <a:r>
              <a:rPr lang="ja-JP" altLang="en-US" sz="2400" b="1" dirty="0" smtClean="0">
                <a:latin typeface="Microsoft JhengHei Light" panose="020B0304030504040204" pitchFamily="34" charset="-120"/>
                <a:ea typeface="Microsoft JhengHei Light" panose="020B0304030504040204" pitchFamily="34" charset="-120"/>
              </a:rPr>
              <a:t>充実している時間</a:t>
            </a:r>
            <a:endParaRPr lang="en-US" altLang="ja-JP" sz="2400" b="1" dirty="0">
              <a:latin typeface="Microsoft JhengHei Light" panose="020B0304030504040204" pitchFamily="34" charset="-120"/>
              <a:ea typeface="Microsoft JhengHei Light" panose="020B0304030504040204" pitchFamily="34" charset="-120"/>
            </a:endParaRPr>
          </a:p>
        </p:txBody>
      </p:sp>
    </p:spTree>
    <p:extLst>
      <p:ext uri="{BB962C8B-B14F-4D97-AF65-F5344CB8AC3E}">
        <p14:creationId xmlns:p14="http://schemas.microsoft.com/office/powerpoint/2010/main" val="13267561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818587"/>
            <a:ext cx="91440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32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はたらく</a:t>
            </a:r>
            <a:endParaRPr lang="en-US" altLang="ja-JP" sz="32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1406207"/>
            <a:ext cx="6851228"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cxnSp>
        <p:nvCxnSpPr>
          <p:cNvPr id="12" name="直線矢印コネクタ 11"/>
          <p:cNvCxnSpPr/>
          <p:nvPr/>
        </p:nvCxnSpPr>
        <p:spPr>
          <a:xfrm>
            <a:off x="4571999" y="2787762"/>
            <a:ext cx="0" cy="825896"/>
          </a:xfrm>
          <a:prstGeom prst="straightConnector1">
            <a:avLst/>
          </a:prstGeom>
          <a:ln w="158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786347" y="3613658"/>
            <a:ext cx="7571303" cy="2431435"/>
          </a:xfrm>
          <a:prstGeom prst="rect">
            <a:avLst/>
          </a:prstGeom>
          <a:noFill/>
        </p:spPr>
        <p:txBody>
          <a:bodyPr wrap="none" rtlCol="0">
            <a:spAutoFit/>
          </a:bodyPr>
          <a:lstStyle/>
          <a:p>
            <a:pPr algn="ctr"/>
            <a:endParaRPr lang="en-US" altLang="ja-JP" sz="1400" b="1" dirty="0" smtClean="0">
              <a:latin typeface="Microsoft JhengHei Light" panose="020B0304030504040204" pitchFamily="34" charset="-120"/>
              <a:ea typeface="Microsoft JhengHei Light" panose="020B0304030504040204" pitchFamily="34" charset="-120"/>
            </a:endParaRPr>
          </a:p>
          <a:p>
            <a:pPr algn="ctr"/>
            <a:r>
              <a:rPr lang="ja-JP" altLang="en-US" sz="2400" b="1" dirty="0" smtClean="0">
                <a:latin typeface="Microsoft JhengHei Light" panose="020B0304030504040204" pitchFamily="34" charset="-120"/>
                <a:ea typeface="Microsoft JhengHei Light" panose="020B0304030504040204" pitchFamily="34" charset="-120"/>
              </a:rPr>
              <a:t>「</a:t>
            </a:r>
            <a:r>
              <a:rPr lang="ja-JP" altLang="en-US" sz="2400" b="1" dirty="0">
                <a:latin typeface="Microsoft JhengHei Light" panose="020B0304030504040204" pitchFamily="34" charset="-120"/>
                <a:ea typeface="Microsoft JhengHei Light" panose="020B0304030504040204" pitchFamily="34" charset="-120"/>
              </a:rPr>
              <a:t>何かを達成したり</a:t>
            </a:r>
            <a:r>
              <a:rPr lang="ja-JP" altLang="en-US" sz="2400" b="1" dirty="0" smtClean="0">
                <a:latin typeface="Microsoft JhengHei Light" panose="020B0304030504040204" pitchFamily="34" charset="-120"/>
                <a:ea typeface="Microsoft JhengHei Light" panose="020B0304030504040204" pitchFamily="34" charset="-120"/>
              </a:rPr>
              <a:t>」</a:t>
            </a:r>
            <a:endParaRPr lang="en-US" altLang="ja-JP" sz="2400" b="1" dirty="0" smtClean="0">
              <a:latin typeface="Microsoft JhengHei Light" panose="020B0304030504040204" pitchFamily="34" charset="-120"/>
              <a:ea typeface="Microsoft JhengHei Light" panose="020B0304030504040204" pitchFamily="34" charset="-120"/>
            </a:endParaRPr>
          </a:p>
          <a:p>
            <a:pPr algn="ctr"/>
            <a:endParaRPr lang="en-US" altLang="ja-JP" sz="1400" b="1" dirty="0" smtClean="0">
              <a:latin typeface="Microsoft JhengHei Light" panose="020B0304030504040204" pitchFamily="34" charset="-120"/>
              <a:ea typeface="Microsoft JhengHei Light" panose="020B0304030504040204" pitchFamily="34" charset="-120"/>
            </a:endParaRPr>
          </a:p>
          <a:p>
            <a:pPr algn="ctr"/>
            <a:r>
              <a:rPr lang="ja-JP" altLang="en-US" sz="2400" b="1" dirty="0" smtClean="0">
                <a:latin typeface="Microsoft JhengHei Light" panose="020B0304030504040204" pitchFamily="34" charset="-120"/>
                <a:ea typeface="Microsoft JhengHei Light" panose="020B0304030504040204" pitchFamily="34" charset="-120"/>
              </a:rPr>
              <a:t>「</a:t>
            </a:r>
            <a:r>
              <a:rPr lang="ja-JP" altLang="en-US" sz="2400" b="1" dirty="0">
                <a:latin typeface="Microsoft JhengHei Light" panose="020B0304030504040204" pitchFamily="34" charset="-120"/>
                <a:ea typeface="Microsoft JhengHei Light" panose="020B0304030504040204" pitchFamily="34" charset="-120"/>
              </a:rPr>
              <a:t>何か意味あることに自分を活かすことができたり</a:t>
            </a:r>
            <a:r>
              <a:rPr lang="ja-JP" altLang="en-US" sz="2400" b="1" dirty="0" smtClean="0">
                <a:latin typeface="Microsoft JhengHei Light" panose="020B0304030504040204" pitchFamily="34" charset="-120"/>
                <a:ea typeface="Microsoft JhengHei Light" panose="020B0304030504040204" pitchFamily="34" charset="-120"/>
              </a:rPr>
              <a:t>」</a:t>
            </a:r>
            <a:endParaRPr lang="en-US" altLang="ja-JP" sz="2400" b="1" dirty="0" smtClean="0">
              <a:latin typeface="Microsoft JhengHei Light" panose="020B0304030504040204" pitchFamily="34" charset="-120"/>
              <a:ea typeface="Microsoft JhengHei Light" panose="020B0304030504040204" pitchFamily="34" charset="-120"/>
            </a:endParaRPr>
          </a:p>
          <a:p>
            <a:pPr algn="ctr"/>
            <a:endParaRPr lang="en-US" altLang="ja-JP" sz="1400" b="1" dirty="0" smtClean="0">
              <a:latin typeface="Microsoft JhengHei Light" panose="020B0304030504040204" pitchFamily="34" charset="-120"/>
              <a:ea typeface="Microsoft JhengHei Light" panose="020B0304030504040204" pitchFamily="34" charset="-120"/>
            </a:endParaRPr>
          </a:p>
          <a:p>
            <a:pPr algn="ctr"/>
            <a:r>
              <a:rPr lang="ja-JP" altLang="en-US" sz="2400" b="1" dirty="0" smtClean="0">
                <a:latin typeface="Microsoft JhengHei Light" panose="020B0304030504040204" pitchFamily="34" charset="-120"/>
                <a:ea typeface="Microsoft JhengHei Light" panose="020B0304030504040204" pitchFamily="34" charset="-120"/>
              </a:rPr>
              <a:t>「</a:t>
            </a:r>
            <a:r>
              <a:rPr lang="ja-JP" altLang="en-US" sz="2400" b="1" dirty="0">
                <a:latin typeface="Microsoft JhengHei Light" panose="020B0304030504040204" pitchFamily="34" charset="-120"/>
                <a:ea typeface="Microsoft JhengHei Light" panose="020B0304030504040204" pitchFamily="34" charset="-120"/>
              </a:rPr>
              <a:t>人の役に立ったり喜ばれたり</a:t>
            </a:r>
            <a:r>
              <a:rPr lang="ja-JP" altLang="en-US" sz="2400" b="1" dirty="0" smtClean="0">
                <a:latin typeface="Microsoft JhengHei Light" panose="020B0304030504040204" pitchFamily="34" charset="-120"/>
                <a:ea typeface="Microsoft JhengHei Light" panose="020B0304030504040204" pitchFamily="34" charset="-120"/>
              </a:rPr>
              <a:t>」</a:t>
            </a:r>
            <a:endParaRPr lang="en-US" altLang="ja-JP" sz="2400" b="1" dirty="0" smtClean="0">
              <a:latin typeface="Microsoft JhengHei Light" panose="020B0304030504040204" pitchFamily="34" charset="-120"/>
              <a:ea typeface="Microsoft JhengHei Light" panose="020B0304030504040204" pitchFamily="34" charset="-120"/>
            </a:endParaRPr>
          </a:p>
          <a:p>
            <a:pPr algn="ctr"/>
            <a:endParaRPr lang="en-US" altLang="ja-JP" sz="1400" b="1" dirty="0" smtClean="0">
              <a:latin typeface="Microsoft JhengHei Light" panose="020B0304030504040204" pitchFamily="34" charset="-120"/>
              <a:ea typeface="Microsoft JhengHei Light" panose="020B0304030504040204" pitchFamily="34" charset="-120"/>
            </a:endParaRPr>
          </a:p>
          <a:p>
            <a:pPr algn="ctr"/>
            <a:r>
              <a:rPr lang="ja-JP" altLang="en-US" sz="2400" b="1" dirty="0" smtClean="0">
                <a:latin typeface="Microsoft JhengHei Light" panose="020B0304030504040204" pitchFamily="34" charset="-120"/>
                <a:ea typeface="Microsoft JhengHei Light" panose="020B0304030504040204" pitchFamily="34" charset="-120"/>
              </a:rPr>
              <a:t>した</a:t>
            </a:r>
            <a:r>
              <a:rPr lang="ja-JP" altLang="en-US" sz="2400" b="1" dirty="0">
                <a:latin typeface="Microsoft JhengHei Light" panose="020B0304030504040204" pitchFamily="34" charset="-120"/>
                <a:ea typeface="Microsoft JhengHei Light" panose="020B0304030504040204" pitchFamily="34" charset="-120"/>
              </a:rPr>
              <a:t>時に</a:t>
            </a:r>
            <a:r>
              <a:rPr lang="ja-JP" altLang="en-US" sz="2400" b="1" dirty="0" smtClean="0">
                <a:latin typeface="Microsoft JhengHei Light" panose="020B0304030504040204" pitchFamily="34" charset="-120"/>
                <a:ea typeface="Microsoft JhengHei Light" panose="020B0304030504040204" pitchFamily="34" charset="-120"/>
              </a:rPr>
              <a:t>感じる</a:t>
            </a:r>
            <a:endParaRPr lang="en-US" altLang="ja-JP" sz="2400" b="1" dirty="0">
              <a:latin typeface="Microsoft JhengHei Light" panose="020B0304030504040204" pitchFamily="34" charset="-120"/>
              <a:ea typeface="Microsoft JhengHei Light" panose="020B0304030504040204" pitchFamily="34" charset="-120"/>
            </a:endParaRPr>
          </a:p>
        </p:txBody>
      </p:sp>
      <p:sp>
        <p:nvSpPr>
          <p:cNvPr id="2" name="テキスト ボックス 1"/>
          <p:cNvSpPr txBox="1"/>
          <p:nvPr/>
        </p:nvSpPr>
        <p:spPr>
          <a:xfrm>
            <a:off x="4018001" y="2122902"/>
            <a:ext cx="1107996" cy="461665"/>
          </a:xfrm>
          <a:prstGeom prst="rect">
            <a:avLst/>
          </a:prstGeom>
          <a:noFill/>
        </p:spPr>
        <p:txBody>
          <a:bodyPr wrap="none" rtlCol="0">
            <a:spAutoFit/>
          </a:bodyPr>
          <a:lstStyle/>
          <a:p>
            <a:r>
              <a:rPr lang="ja-JP" altLang="en-US" sz="2400" b="1" dirty="0">
                <a:latin typeface="Microsoft JhengHei Light" panose="020B0304030504040204" pitchFamily="34" charset="-120"/>
                <a:ea typeface="Microsoft JhengHei Light" panose="020B0304030504040204" pitchFamily="34" charset="-120"/>
              </a:rPr>
              <a:t>充</a:t>
            </a:r>
            <a:r>
              <a:rPr lang="ja-JP" altLang="en-US" sz="2400" b="1" dirty="0" smtClean="0">
                <a:latin typeface="Microsoft JhengHei Light" panose="020B0304030504040204" pitchFamily="34" charset="-120"/>
                <a:ea typeface="Microsoft JhengHei Light" panose="020B0304030504040204" pitchFamily="34" charset="-120"/>
              </a:rPr>
              <a:t>実感</a:t>
            </a:r>
            <a:endParaRPr lang="en-US" altLang="ja-JP" sz="2400" b="1" dirty="0">
              <a:latin typeface="Microsoft JhengHei Light" panose="020B0304030504040204" pitchFamily="34" charset="-120"/>
              <a:ea typeface="Microsoft JhengHei Light" panose="020B0304030504040204" pitchFamily="34" charset="-120"/>
            </a:endParaRPr>
          </a:p>
        </p:txBody>
      </p:sp>
    </p:spTree>
    <p:extLst>
      <p:ext uri="{BB962C8B-B14F-4D97-AF65-F5344CB8AC3E}">
        <p14:creationId xmlns:p14="http://schemas.microsoft.com/office/powerpoint/2010/main" val="137001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818587"/>
            <a:ext cx="91440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32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はたらく</a:t>
            </a:r>
            <a:endParaRPr lang="en-US" altLang="ja-JP" sz="32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1406207"/>
            <a:ext cx="6851228"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sp>
        <p:nvSpPr>
          <p:cNvPr id="14" name="テキスト ボックス 13"/>
          <p:cNvSpPr txBox="1"/>
          <p:nvPr/>
        </p:nvSpPr>
        <p:spPr>
          <a:xfrm>
            <a:off x="3083897" y="2039495"/>
            <a:ext cx="2954655" cy="461665"/>
          </a:xfrm>
          <a:prstGeom prst="rect">
            <a:avLst/>
          </a:prstGeom>
          <a:noFill/>
        </p:spPr>
        <p:txBody>
          <a:bodyPr wrap="none" rtlCol="0">
            <a:spAutoFit/>
          </a:bodyPr>
          <a:lstStyle/>
          <a:p>
            <a:pPr algn="ctr"/>
            <a:r>
              <a:rPr lang="ja-JP" altLang="en-US" sz="2400" b="1" dirty="0">
                <a:latin typeface="Microsoft JhengHei Light" panose="020B0304030504040204" pitchFamily="34" charset="-120"/>
                <a:ea typeface="Microsoft JhengHei Light" panose="020B0304030504040204" pitchFamily="34" charset="-120"/>
              </a:rPr>
              <a:t>人間の究極の幸せ</a:t>
            </a:r>
            <a:r>
              <a:rPr lang="ja-JP" altLang="en-US" sz="2400" b="1" dirty="0" smtClean="0">
                <a:latin typeface="Microsoft JhengHei Light" panose="020B0304030504040204" pitchFamily="34" charset="-120"/>
                <a:ea typeface="Microsoft JhengHei Light" panose="020B0304030504040204" pitchFamily="34" charset="-120"/>
              </a:rPr>
              <a:t>は</a:t>
            </a:r>
            <a:endParaRPr lang="en-US" altLang="ja-JP" sz="2400" b="1" dirty="0" smtClean="0">
              <a:latin typeface="Microsoft JhengHei Light" panose="020B0304030504040204" pitchFamily="34" charset="-120"/>
              <a:ea typeface="Microsoft JhengHei Light" panose="020B0304030504040204" pitchFamily="34" charset="-120"/>
            </a:endParaRPr>
          </a:p>
        </p:txBody>
      </p:sp>
      <p:sp>
        <p:nvSpPr>
          <p:cNvPr id="2" name="テキスト ボックス 1"/>
          <p:cNvSpPr txBox="1"/>
          <p:nvPr/>
        </p:nvSpPr>
        <p:spPr>
          <a:xfrm>
            <a:off x="2786896" y="2912295"/>
            <a:ext cx="3570208" cy="2077492"/>
          </a:xfrm>
          <a:prstGeom prst="rect">
            <a:avLst/>
          </a:prstGeom>
          <a:noFill/>
        </p:spPr>
        <p:txBody>
          <a:bodyPr wrap="none" rtlCol="0">
            <a:spAutoFit/>
          </a:bodyPr>
          <a:lstStyle/>
          <a:p>
            <a:pPr algn="ctr"/>
            <a:r>
              <a:rPr lang="ja-JP" altLang="en-US" sz="2400" b="1" dirty="0">
                <a:latin typeface="Microsoft JhengHei Light" panose="020B0304030504040204" pitchFamily="34" charset="-120"/>
                <a:ea typeface="Microsoft JhengHei Light" panose="020B0304030504040204" pitchFamily="34" charset="-120"/>
              </a:rPr>
              <a:t>人に愛される</a:t>
            </a:r>
            <a:r>
              <a:rPr lang="ja-JP" altLang="en-US" sz="2400" b="1" dirty="0" smtClean="0">
                <a:latin typeface="Microsoft JhengHei Light" panose="020B0304030504040204" pitchFamily="34" charset="-120"/>
                <a:ea typeface="Microsoft JhengHei Light" panose="020B0304030504040204" pitchFamily="34" charset="-120"/>
              </a:rPr>
              <a:t>こと</a:t>
            </a:r>
            <a:endParaRPr lang="en-US" altLang="ja-JP" sz="2400" b="1" dirty="0" smtClean="0">
              <a:latin typeface="Microsoft JhengHei Light" panose="020B0304030504040204" pitchFamily="34" charset="-120"/>
              <a:ea typeface="Microsoft JhengHei Light" panose="020B0304030504040204" pitchFamily="34" charset="-120"/>
            </a:endParaRPr>
          </a:p>
          <a:p>
            <a:pPr algn="ctr"/>
            <a:endParaRPr lang="en-US" altLang="ja-JP" sz="1100" b="1" dirty="0">
              <a:latin typeface="Microsoft JhengHei Light" panose="020B0304030504040204" pitchFamily="34" charset="-120"/>
              <a:ea typeface="Microsoft JhengHei Light" panose="020B0304030504040204" pitchFamily="34" charset="-120"/>
            </a:endParaRPr>
          </a:p>
          <a:p>
            <a:pPr algn="ctr"/>
            <a:r>
              <a:rPr lang="ja-JP" altLang="en-US" sz="2400" b="1" dirty="0">
                <a:latin typeface="Microsoft JhengHei Light" panose="020B0304030504040204" pitchFamily="34" charset="-120"/>
                <a:ea typeface="Microsoft JhengHei Light" panose="020B0304030504040204" pitchFamily="34" charset="-120"/>
              </a:rPr>
              <a:t>人に褒められる</a:t>
            </a:r>
            <a:r>
              <a:rPr lang="ja-JP" altLang="en-US" sz="2400" b="1" dirty="0" smtClean="0">
                <a:latin typeface="Microsoft JhengHei Light" panose="020B0304030504040204" pitchFamily="34" charset="-120"/>
                <a:ea typeface="Microsoft JhengHei Light" panose="020B0304030504040204" pitchFamily="34" charset="-120"/>
              </a:rPr>
              <a:t>こと</a:t>
            </a:r>
            <a:endParaRPr lang="en-US" altLang="ja-JP" sz="2400" b="1" dirty="0" smtClean="0">
              <a:latin typeface="Microsoft JhengHei Light" panose="020B0304030504040204" pitchFamily="34" charset="-120"/>
              <a:ea typeface="Microsoft JhengHei Light" panose="020B0304030504040204" pitchFamily="34" charset="-120"/>
            </a:endParaRPr>
          </a:p>
          <a:p>
            <a:pPr algn="ctr"/>
            <a:endParaRPr lang="en-US" altLang="ja-JP" sz="1100" b="1" dirty="0">
              <a:latin typeface="Microsoft JhengHei Light" panose="020B0304030504040204" pitchFamily="34" charset="-120"/>
              <a:ea typeface="Microsoft JhengHei Light" panose="020B0304030504040204" pitchFamily="34" charset="-120"/>
            </a:endParaRPr>
          </a:p>
          <a:p>
            <a:pPr algn="ctr"/>
            <a:r>
              <a:rPr lang="ja-JP" altLang="en-US" sz="2400" b="1" dirty="0">
                <a:latin typeface="Microsoft JhengHei Light" panose="020B0304030504040204" pitchFamily="34" charset="-120"/>
                <a:ea typeface="Microsoft JhengHei Light" panose="020B0304030504040204" pitchFamily="34" charset="-120"/>
              </a:rPr>
              <a:t>人の役にたつ</a:t>
            </a:r>
            <a:r>
              <a:rPr lang="ja-JP" altLang="en-US" sz="2400" b="1" dirty="0" smtClean="0">
                <a:latin typeface="Microsoft JhengHei Light" panose="020B0304030504040204" pitchFamily="34" charset="-120"/>
                <a:ea typeface="Microsoft JhengHei Light" panose="020B0304030504040204" pitchFamily="34" charset="-120"/>
              </a:rPr>
              <a:t>こと</a:t>
            </a:r>
            <a:endParaRPr lang="en-US" altLang="ja-JP" sz="2400" b="1" dirty="0" smtClean="0">
              <a:latin typeface="Microsoft JhengHei Light" panose="020B0304030504040204" pitchFamily="34" charset="-120"/>
              <a:ea typeface="Microsoft JhengHei Light" panose="020B0304030504040204" pitchFamily="34" charset="-120"/>
            </a:endParaRPr>
          </a:p>
          <a:p>
            <a:pPr algn="ctr"/>
            <a:endParaRPr lang="en-US" altLang="ja-JP" sz="1100" b="1" dirty="0">
              <a:latin typeface="Microsoft JhengHei Light" panose="020B0304030504040204" pitchFamily="34" charset="-120"/>
              <a:ea typeface="Microsoft JhengHei Light" panose="020B0304030504040204" pitchFamily="34" charset="-120"/>
            </a:endParaRPr>
          </a:p>
          <a:p>
            <a:pPr algn="ctr"/>
            <a:r>
              <a:rPr lang="ja-JP" altLang="en-US" sz="2400" b="1" dirty="0">
                <a:latin typeface="Microsoft JhengHei Light" panose="020B0304030504040204" pitchFamily="34" charset="-120"/>
                <a:ea typeface="Microsoft JhengHei Light" panose="020B0304030504040204" pitchFamily="34" charset="-120"/>
              </a:rPr>
              <a:t>人から必要とされる</a:t>
            </a:r>
            <a:r>
              <a:rPr lang="ja-JP" altLang="en-US" sz="2400" b="1" dirty="0" smtClean="0">
                <a:latin typeface="Microsoft JhengHei Light" panose="020B0304030504040204" pitchFamily="34" charset="-120"/>
                <a:ea typeface="Microsoft JhengHei Light" panose="020B0304030504040204" pitchFamily="34" charset="-120"/>
              </a:rPr>
              <a:t>こと</a:t>
            </a:r>
            <a:endParaRPr lang="en-US" altLang="ja-JP" sz="2400" b="1" dirty="0">
              <a:latin typeface="Microsoft JhengHei Light" panose="020B0304030504040204" pitchFamily="34" charset="-120"/>
              <a:ea typeface="Microsoft JhengHei Light" panose="020B0304030504040204" pitchFamily="34" charset="-120"/>
            </a:endParaRPr>
          </a:p>
        </p:txBody>
      </p:sp>
      <p:sp>
        <p:nvSpPr>
          <p:cNvPr id="16" name="テキスト ボックス 15"/>
          <p:cNvSpPr txBox="1"/>
          <p:nvPr/>
        </p:nvSpPr>
        <p:spPr>
          <a:xfrm>
            <a:off x="1863571" y="5400922"/>
            <a:ext cx="5416868" cy="830997"/>
          </a:xfrm>
          <a:prstGeom prst="rect">
            <a:avLst/>
          </a:prstGeom>
          <a:noFill/>
        </p:spPr>
        <p:txBody>
          <a:bodyPr wrap="none" rtlCol="0">
            <a:spAutoFit/>
          </a:bodyPr>
          <a:lstStyle/>
          <a:p>
            <a:pPr algn="ctr"/>
            <a:r>
              <a:rPr lang="ja-JP" altLang="en-US" sz="2400" b="1" dirty="0" smtClean="0">
                <a:latin typeface="Microsoft JhengHei Light" panose="020B0304030504040204" pitchFamily="34" charset="-120"/>
                <a:ea typeface="Microsoft JhengHei Light" panose="020B0304030504040204" pitchFamily="34" charset="-120"/>
              </a:rPr>
              <a:t>“人間力</a:t>
            </a:r>
            <a:r>
              <a:rPr lang="ja-JP" altLang="en-US" sz="2400" b="1" dirty="0">
                <a:latin typeface="Microsoft JhengHei Light" panose="020B0304030504040204" pitchFamily="34" charset="-120"/>
                <a:ea typeface="Microsoft JhengHei Light" panose="020B0304030504040204" pitchFamily="34" charset="-120"/>
              </a:rPr>
              <a:t>”</a:t>
            </a:r>
            <a:r>
              <a:rPr lang="ja-JP" altLang="en-US" sz="2400" b="1" dirty="0" smtClean="0">
                <a:latin typeface="Microsoft JhengHei Light" panose="020B0304030504040204" pitchFamily="34" charset="-120"/>
                <a:ea typeface="Microsoft JhengHei Light" panose="020B0304030504040204" pitchFamily="34" charset="-120"/>
              </a:rPr>
              <a:t>を高めることでより充実し</a:t>
            </a:r>
            <a:endParaRPr lang="en-US" altLang="ja-JP" sz="2400" b="1" dirty="0" smtClean="0">
              <a:latin typeface="Microsoft JhengHei Light" panose="020B0304030504040204" pitchFamily="34" charset="-120"/>
              <a:ea typeface="Microsoft JhengHei Light" panose="020B0304030504040204" pitchFamily="34" charset="-120"/>
            </a:endParaRPr>
          </a:p>
          <a:p>
            <a:pPr algn="ctr"/>
            <a:r>
              <a:rPr lang="ja-JP" altLang="en-US" sz="2400" b="1" dirty="0" smtClean="0">
                <a:latin typeface="Microsoft JhengHei Light" panose="020B0304030504040204" pitchFamily="34" charset="-120"/>
                <a:ea typeface="Microsoft JhengHei Light" panose="020B0304030504040204" pitchFamily="34" charset="-120"/>
              </a:rPr>
              <a:t>より幸せに“はたらく</a:t>
            </a:r>
            <a:r>
              <a:rPr lang="ja-JP" altLang="en-US" sz="2400" b="1" dirty="0">
                <a:latin typeface="Microsoft JhengHei Light" panose="020B0304030504040204" pitchFamily="34" charset="-120"/>
                <a:ea typeface="Microsoft JhengHei Light" panose="020B0304030504040204" pitchFamily="34" charset="-120"/>
              </a:rPr>
              <a:t>”</a:t>
            </a:r>
            <a:r>
              <a:rPr lang="ja-JP" altLang="en-US" sz="2400" b="1" dirty="0" smtClean="0">
                <a:latin typeface="Microsoft JhengHei Light" panose="020B0304030504040204" pitchFamily="34" charset="-120"/>
                <a:ea typeface="Microsoft JhengHei Light" panose="020B0304030504040204" pitchFamily="34" charset="-120"/>
              </a:rPr>
              <a:t>ことができる</a:t>
            </a:r>
            <a:endParaRPr lang="en-US" altLang="ja-JP" sz="2400" b="1" dirty="0" smtClean="0">
              <a:latin typeface="Microsoft JhengHei Light" panose="020B0304030504040204" pitchFamily="34" charset="-120"/>
              <a:ea typeface="Microsoft JhengHei Light" panose="020B0304030504040204" pitchFamily="34" charset="-120"/>
            </a:endParaRPr>
          </a:p>
        </p:txBody>
      </p:sp>
    </p:spTree>
    <p:extLst>
      <p:ext uri="{BB962C8B-B14F-4D97-AF65-F5344CB8AC3E}">
        <p14:creationId xmlns:p14="http://schemas.microsoft.com/office/powerpoint/2010/main" val="264831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818587"/>
            <a:ext cx="91440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32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はたらく</a:t>
            </a:r>
            <a:endParaRPr lang="en-US" altLang="ja-JP" sz="32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1406207"/>
            <a:ext cx="6851228"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sp>
        <p:nvSpPr>
          <p:cNvPr id="2" name="テキスト ボックス 1"/>
          <p:cNvSpPr txBox="1"/>
          <p:nvPr/>
        </p:nvSpPr>
        <p:spPr>
          <a:xfrm>
            <a:off x="2924918" y="1861912"/>
            <a:ext cx="3570208" cy="2077492"/>
          </a:xfrm>
          <a:prstGeom prst="rect">
            <a:avLst/>
          </a:prstGeom>
          <a:noFill/>
        </p:spPr>
        <p:txBody>
          <a:bodyPr wrap="none" rtlCol="0">
            <a:spAutoFit/>
          </a:bodyPr>
          <a:lstStyle/>
          <a:p>
            <a:pPr algn="ctr"/>
            <a:r>
              <a:rPr lang="ja-JP" altLang="en-US" sz="2400" b="1" dirty="0">
                <a:latin typeface="Microsoft JhengHei Light" panose="020B0304030504040204" pitchFamily="34" charset="-120"/>
                <a:ea typeface="Microsoft JhengHei Light" panose="020B0304030504040204" pitchFamily="34" charset="-120"/>
              </a:rPr>
              <a:t>人</a:t>
            </a:r>
            <a:r>
              <a:rPr lang="ja-JP" altLang="en-US" sz="2400" b="1" dirty="0" smtClean="0">
                <a:latin typeface="Microsoft JhengHei Light" panose="020B0304030504040204" pitchFamily="34" charset="-120"/>
                <a:ea typeface="Microsoft JhengHei Light" panose="020B0304030504040204" pitchFamily="34" charset="-120"/>
              </a:rPr>
              <a:t>に　　愛されること</a:t>
            </a:r>
            <a:endParaRPr lang="en-US" altLang="ja-JP" sz="2400" b="1" dirty="0" smtClean="0">
              <a:latin typeface="Microsoft JhengHei Light" panose="020B0304030504040204" pitchFamily="34" charset="-120"/>
              <a:ea typeface="Microsoft JhengHei Light" panose="020B0304030504040204" pitchFamily="34" charset="-120"/>
            </a:endParaRPr>
          </a:p>
          <a:p>
            <a:pPr algn="ctr"/>
            <a:endParaRPr lang="en-US" altLang="ja-JP" sz="1100" b="1" dirty="0">
              <a:latin typeface="Microsoft JhengHei Light" panose="020B0304030504040204" pitchFamily="34" charset="-120"/>
              <a:ea typeface="Microsoft JhengHei Light" panose="020B0304030504040204" pitchFamily="34" charset="-120"/>
            </a:endParaRPr>
          </a:p>
          <a:p>
            <a:pPr algn="ctr"/>
            <a:r>
              <a:rPr lang="ja-JP" altLang="en-US" sz="2400" b="1" dirty="0">
                <a:latin typeface="Microsoft JhengHei Light" panose="020B0304030504040204" pitchFamily="34" charset="-120"/>
                <a:ea typeface="Microsoft JhengHei Light" panose="020B0304030504040204" pitchFamily="34" charset="-120"/>
              </a:rPr>
              <a:t>人</a:t>
            </a:r>
            <a:r>
              <a:rPr lang="ja-JP" altLang="en-US" sz="2400" b="1" dirty="0" smtClean="0">
                <a:latin typeface="Microsoft JhengHei Light" panose="020B0304030504040204" pitchFamily="34" charset="-120"/>
                <a:ea typeface="Microsoft JhengHei Light" panose="020B0304030504040204" pitchFamily="34" charset="-120"/>
              </a:rPr>
              <a:t>に　褒められること</a:t>
            </a:r>
            <a:endParaRPr lang="en-US" altLang="ja-JP" sz="2400" b="1" dirty="0" smtClean="0">
              <a:latin typeface="Microsoft JhengHei Light" panose="020B0304030504040204" pitchFamily="34" charset="-120"/>
              <a:ea typeface="Microsoft JhengHei Light" panose="020B0304030504040204" pitchFamily="34" charset="-120"/>
            </a:endParaRPr>
          </a:p>
          <a:p>
            <a:pPr algn="ctr"/>
            <a:endParaRPr lang="en-US" altLang="ja-JP" sz="1100" b="1" dirty="0">
              <a:latin typeface="Microsoft JhengHei Light" panose="020B0304030504040204" pitchFamily="34" charset="-120"/>
              <a:ea typeface="Microsoft JhengHei Light" panose="020B0304030504040204" pitchFamily="34" charset="-120"/>
            </a:endParaRPr>
          </a:p>
          <a:p>
            <a:pPr algn="ctr"/>
            <a:r>
              <a:rPr lang="ja-JP" altLang="en-US" sz="2400" b="1" dirty="0">
                <a:latin typeface="Microsoft JhengHei Light" panose="020B0304030504040204" pitchFamily="34" charset="-120"/>
                <a:ea typeface="Microsoft JhengHei Light" panose="020B0304030504040204" pitchFamily="34" charset="-120"/>
              </a:rPr>
              <a:t>人</a:t>
            </a:r>
            <a:r>
              <a:rPr lang="ja-JP" altLang="en-US" sz="2400" b="1" dirty="0" smtClean="0">
                <a:latin typeface="Microsoft JhengHei Light" panose="020B0304030504040204" pitchFamily="34" charset="-120"/>
                <a:ea typeface="Microsoft JhengHei Light" panose="020B0304030504040204" pitchFamily="34" charset="-120"/>
              </a:rPr>
              <a:t>の　　役</a:t>
            </a:r>
            <a:r>
              <a:rPr lang="ja-JP" altLang="en-US" sz="2400" b="1" dirty="0">
                <a:latin typeface="Microsoft JhengHei Light" panose="020B0304030504040204" pitchFamily="34" charset="-120"/>
                <a:ea typeface="Microsoft JhengHei Light" panose="020B0304030504040204" pitchFamily="34" charset="-120"/>
              </a:rPr>
              <a:t>にたつ</a:t>
            </a:r>
            <a:r>
              <a:rPr lang="ja-JP" altLang="en-US" sz="2400" b="1" dirty="0" smtClean="0">
                <a:latin typeface="Microsoft JhengHei Light" panose="020B0304030504040204" pitchFamily="34" charset="-120"/>
                <a:ea typeface="Microsoft JhengHei Light" panose="020B0304030504040204" pitchFamily="34" charset="-120"/>
              </a:rPr>
              <a:t>こと</a:t>
            </a:r>
            <a:endParaRPr lang="en-US" altLang="ja-JP" sz="2400" b="1" dirty="0" smtClean="0">
              <a:latin typeface="Microsoft JhengHei Light" panose="020B0304030504040204" pitchFamily="34" charset="-120"/>
              <a:ea typeface="Microsoft JhengHei Light" panose="020B0304030504040204" pitchFamily="34" charset="-120"/>
            </a:endParaRPr>
          </a:p>
          <a:p>
            <a:pPr algn="ctr"/>
            <a:endParaRPr lang="en-US" altLang="ja-JP" sz="1100" b="1" dirty="0">
              <a:latin typeface="Microsoft JhengHei Light" panose="020B0304030504040204" pitchFamily="34" charset="-120"/>
              <a:ea typeface="Microsoft JhengHei Light" panose="020B0304030504040204" pitchFamily="34" charset="-120"/>
            </a:endParaRPr>
          </a:p>
          <a:p>
            <a:pPr algn="ctr"/>
            <a:r>
              <a:rPr lang="ja-JP" altLang="en-US" sz="2400" b="1" dirty="0">
                <a:latin typeface="Microsoft JhengHei Light" panose="020B0304030504040204" pitchFamily="34" charset="-120"/>
                <a:ea typeface="Microsoft JhengHei Light" panose="020B0304030504040204" pitchFamily="34" charset="-120"/>
              </a:rPr>
              <a:t>人から必要とされる</a:t>
            </a:r>
            <a:r>
              <a:rPr lang="ja-JP" altLang="en-US" sz="2400" b="1" dirty="0" smtClean="0">
                <a:latin typeface="Microsoft JhengHei Light" panose="020B0304030504040204" pitchFamily="34" charset="-120"/>
                <a:ea typeface="Microsoft JhengHei Light" panose="020B0304030504040204" pitchFamily="34" charset="-120"/>
              </a:rPr>
              <a:t>こと</a:t>
            </a:r>
            <a:endParaRPr lang="en-US" altLang="ja-JP" sz="2400" b="1" dirty="0">
              <a:latin typeface="Microsoft JhengHei Light" panose="020B0304030504040204" pitchFamily="34" charset="-120"/>
              <a:ea typeface="Microsoft JhengHei Light" panose="020B0304030504040204" pitchFamily="34" charset="-120"/>
            </a:endParaRPr>
          </a:p>
        </p:txBody>
      </p:sp>
      <p:cxnSp>
        <p:nvCxnSpPr>
          <p:cNvPr id="8" name="直線矢印コネクタ 7"/>
          <p:cNvCxnSpPr/>
          <p:nvPr/>
        </p:nvCxnSpPr>
        <p:spPr>
          <a:xfrm>
            <a:off x="3487713" y="3989667"/>
            <a:ext cx="0" cy="753260"/>
          </a:xfrm>
          <a:prstGeom prst="straightConnector1">
            <a:avLst/>
          </a:prstGeom>
          <a:ln w="158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1856497" y="5073663"/>
            <a:ext cx="3262432" cy="830997"/>
          </a:xfrm>
          <a:prstGeom prst="rect">
            <a:avLst/>
          </a:prstGeom>
          <a:noFill/>
        </p:spPr>
        <p:txBody>
          <a:bodyPr wrap="none" rtlCol="0">
            <a:spAutoFit/>
          </a:bodyPr>
          <a:lstStyle/>
          <a:p>
            <a:pPr algn="ctr"/>
            <a:r>
              <a:rPr lang="ja-JP" altLang="en-US" sz="2400" b="1" dirty="0" smtClean="0">
                <a:latin typeface="Microsoft JhengHei Light" panose="020B0304030504040204" pitchFamily="34" charset="-120"/>
                <a:ea typeface="Microsoft JhengHei Light" panose="020B0304030504040204" pitchFamily="34" charset="-120"/>
              </a:rPr>
              <a:t>はたらくことにおいて</a:t>
            </a:r>
            <a:endParaRPr lang="en-US" altLang="ja-JP" sz="2400" b="1" dirty="0" smtClean="0">
              <a:latin typeface="Microsoft JhengHei Light" panose="020B0304030504040204" pitchFamily="34" charset="-120"/>
              <a:ea typeface="Microsoft JhengHei Light" panose="020B0304030504040204" pitchFamily="34" charset="-120"/>
            </a:endParaRPr>
          </a:p>
          <a:p>
            <a:pPr algn="ctr"/>
            <a:r>
              <a:rPr lang="ja-JP" altLang="en-US" sz="2400" b="1" dirty="0" smtClean="0">
                <a:latin typeface="Microsoft JhengHei Light" panose="020B0304030504040204" pitchFamily="34" charset="-120"/>
                <a:ea typeface="Microsoft JhengHei Light" panose="020B0304030504040204" pitchFamily="34" charset="-120"/>
              </a:rPr>
              <a:t>人＝顧客</a:t>
            </a:r>
            <a:r>
              <a:rPr lang="ja-JP" altLang="en-US" sz="2400" b="1" dirty="0">
                <a:latin typeface="Microsoft JhengHei Light" panose="020B0304030504040204" pitchFamily="34" charset="-120"/>
                <a:ea typeface="Microsoft JhengHei Light" panose="020B0304030504040204" pitchFamily="34" charset="-120"/>
              </a:rPr>
              <a:t>・</a:t>
            </a:r>
            <a:r>
              <a:rPr lang="ja-JP" altLang="en-US" sz="2400" b="1" dirty="0" smtClean="0">
                <a:latin typeface="Microsoft JhengHei Light" panose="020B0304030504040204" pitchFamily="34" charset="-120"/>
                <a:ea typeface="Microsoft JhengHei Light" panose="020B0304030504040204" pitchFamily="34" charset="-120"/>
              </a:rPr>
              <a:t>同僚</a:t>
            </a:r>
            <a:endParaRPr lang="en-US" altLang="ja-JP" sz="2400" b="1" dirty="0" smtClean="0">
              <a:latin typeface="Microsoft JhengHei Light" panose="020B0304030504040204" pitchFamily="34" charset="-120"/>
              <a:ea typeface="Microsoft JhengHei Light" panose="020B0304030504040204" pitchFamily="34" charset="-120"/>
            </a:endParaRPr>
          </a:p>
        </p:txBody>
      </p:sp>
      <p:sp>
        <p:nvSpPr>
          <p:cNvPr id="4" name="正方形/長方形 3"/>
          <p:cNvSpPr/>
          <p:nvPr/>
        </p:nvSpPr>
        <p:spPr>
          <a:xfrm>
            <a:off x="2992801" y="1827409"/>
            <a:ext cx="966159" cy="20774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468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818587"/>
            <a:ext cx="91440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32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会社</a:t>
            </a:r>
            <a:r>
              <a:rPr lang="ja-JP" altLang="en-US" sz="32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紹介</a:t>
            </a:r>
            <a:endParaRPr lang="en-US" altLang="ja-JP" sz="32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1406207"/>
            <a:ext cx="6768274"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sp>
        <p:nvSpPr>
          <p:cNvPr id="8" name="テキスト ボックス 7">
            <a:extLst>
              <a:ext uri="{FF2B5EF4-FFF2-40B4-BE49-F238E27FC236}">
                <a16:creationId xmlns="" xmlns:a16="http://schemas.microsoft.com/office/drawing/2014/main" id="{05F12F0D-0315-614D-8940-E1E8DCF3A37C}"/>
              </a:ext>
            </a:extLst>
          </p:cNvPr>
          <p:cNvSpPr txBox="1"/>
          <p:nvPr/>
        </p:nvSpPr>
        <p:spPr>
          <a:xfrm>
            <a:off x="546838" y="2000562"/>
            <a:ext cx="8592207" cy="3046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ja-JP" altLang="en-US" sz="24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株式会社戎工務店（えびすこうむてん）</a:t>
            </a:r>
            <a:endParaRPr lang="en-US" altLang="ja-JP" sz="24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a:p>
            <a:endParaRPr lang="en-US" altLang="ja-JP" sz="24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a:p>
            <a:r>
              <a:rPr lang="ja-JP" altLang="en-US" sz="24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・沿革</a:t>
            </a:r>
            <a:endParaRPr lang="en-US" altLang="ja-JP" sz="24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a:p>
            <a:r>
              <a:rPr lang="ja-JP" altLang="en-US" sz="24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　現代表の祖父が</a:t>
            </a:r>
            <a:r>
              <a:rPr lang="en-US" altLang="ja-JP" sz="24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1947</a:t>
            </a:r>
            <a:r>
              <a:rPr lang="ja-JP" altLang="en-US" sz="24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年に創業</a:t>
            </a:r>
            <a:endParaRPr lang="en-US" altLang="ja-JP" sz="24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a:p>
            <a:r>
              <a:rPr lang="ja-JP" altLang="en-US" sz="24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　（江田島海軍～満州鉄道～三菱重工～起業）</a:t>
            </a:r>
            <a:endParaRPr lang="en-US" altLang="ja-JP" sz="24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a:p>
            <a:endParaRPr lang="en-US" altLang="ja-JP" sz="24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a:p>
            <a:r>
              <a:rPr lang="ja-JP" altLang="en-US" sz="24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　神戸市・日本生命・一般顧客向けに</a:t>
            </a:r>
            <a:endParaRPr lang="en-US" altLang="ja-JP" sz="24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a:p>
            <a:r>
              <a:rPr lang="ja-JP" altLang="en-US" sz="24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　</a:t>
            </a:r>
            <a:r>
              <a:rPr lang="en-US" altLang="ja-JP" sz="24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2X4</a:t>
            </a:r>
            <a:r>
              <a:rPr lang="ja-JP" altLang="en-US" sz="24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住宅やテラスハウス、注文住宅を</a:t>
            </a:r>
            <a:r>
              <a:rPr lang="en-US" altLang="ja-JP" sz="24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1500</a:t>
            </a:r>
            <a:r>
              <a:rPr lang="ja-JP" altLang="en-US" sz="24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棟以上供給</a:t>
            </a:r>
            <a:endParaRPr lang="en-US" altLang="ja-JP" sz="24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p:txBody>
      </p:sp>
      <p:sp>
        <p:nvSpPr>
          <p:cNvPr id="4" name="テキスト ボックス 3"/>
          <p:cNvSpPr txBox="1"/>
          <p:nvPr/>
        </p:nvSpPr>
        <p:spPr>
          <a:xfrm>
            <a:off x="546838" y="5271908"/>
            <a:ext cx="8186857" cy="1200329"/>
          </a:xfrm>
          <a:prstGeom prst="rect">
            <a:avLst/>
          </a:prstGeom>
          <a:noFill/>
        </p:spPr>
        <p:txBody>
          <a:bodyPr wrap="none" rtlCol="0">
            <a:spAutoFit/>
          </a:bodyPr>
          <a:lstStyle/>
          <a:p>
            <a:r>
              <a:rPr lang="ja-JP" altLang="en-US" sz="2400" b="1" dirty="0" smtClean="0">
                <a:latin typeface="Microsoft JhengHei Light" panose="020B0304030504040204" pitchFamily="34" charset="-120"/>
                <a:ea typeface="Microsoft JhengHei Light" panose="020B0304030504040204" pitchFamily="34" charset="-120"/>
                <a:cs typeface="Menlo" panose="020B0609030804020204" pitchFamily="49" charset="0"/>
              </a:rPr>
              <a:t>・</a:t>
            </a:r>
            <a:r>
              <a:rPr lang="ja-JP" altLang="en-US" sz="2400" b="1" dirty="0">
                <a:latin typeface="Microsoft JhengHei Light" panose="020B0304030504040204" pitchFamily="34" charset="-120"/>
                <a:ea typeface="Microsoft JhengHei Light" panose="020B0304030504040204" pitchFamily="34" charset="-120"/>
                <a:cs typeface="Menlo" panose="020B0609030804020204" pitchFamily="49" charset="0"/>
              </a:rPr>
              <a:t>主要業務</a:t>
            </a:r>
            <a:endParaRPr lang="en-US" altLang="ja-JP" sz="2400" b="1" dirty="0">
              <a:latin typeface="Microsoft JhengHei Light" panose="020B0304030504040204" pitchFamily="34" charset="-120"/>
              <a:ea typeface="Microsoft JhengHei Light" panose="020B0304030504040204" pitchFamily="34" charset="-120"/>
              <a:cs typeface="Menlo" panose="020B0609030804020204" pitchFamily="49" charset="0"/>
            </a:endParaRPr>
          </a:p>
          <a:p>
            <a:r>
              <a:rPr lang="ja-JP" altLang="en-US" sz="2400" b="1" dirty="0">
                <a:latin typeface="Microsoft JhengHei Light" panose="020B0304030504040204" pitchFamily="34" charset="-120"/>
                <a:ea typeface="Microsoft JhengHei Light" panose="020B0304030504040204" pitchFamily="34" charset="-120"/>
                <a:cs typeface="Menlo" panose="020B0609030804020204" pitchFamily="49" charset="0"/>
              </a:rPr>
              <a:t>　</a:t>
            </a:r>
            <a:r>
              <a:rPr lang="ja-JP" altLang="en-US" sz="2400" b="1" dirty="0" smtClean="0">
                <a:latin typeface="Microsoft JhengHei Light" panose="020B0304030504040204" pitchFamily="34" charset="-120"/>
                <a:ea typeface="Microsoft JhengHei Light" panose="020B0304030504040204" pitchFamily="34" charset="-120"/>
                <a:cs typeface="Menlo" panose="020B0609030804020204" pitchFamily="49" charset="0"/>
              </a:rPr>
              <a:t>注文住宅の設計施工、木造施設建築、住・オフィス</a:t>
            </a:r>
            <a:endParaRPr lang="en-US" altLang="ja-JP" sz="2400" b="1" dirty="0" smtClean="0">
              <a:latin typeface="Microsoft JhengHei Light" panose="020B0304030504040204" pitchFamily="34" charset="-120"/>
              <a:ea typeface="Microsoft JhengHei Light" panose="020B0304030504040204" pitchFamily="34" charset="-120"/>
              <a:cs typeface="Menlo" panose="020B0609030804020204" pitchFamily="49" charset="0"/>
            </a:endParaRPr>
          </a:p>
          <a:p>
            <a:r>
              <a:rPr lang="ja-JP" altLang="en-US" sz="2400" b="1" dirty="0">
                <a:latin typeface="Microsoft JhengHei Light" panose="020B0304030504040204" pitchFamily="34" charset="-120"/>
                <a:ea typeface="Microsoft JhengHei Light" panose="020B0304030504040204" pitchFamily="34" charset="-120"/>
                <a:cs typeface="Menlo" panose="020B0609030804020204" pitchFamily="49" charset="0"/>
              </a:rPr>
              <a:t>　</a:t>
            </a:r>
            <a:r>
              <a:rPr lang="ja-JP" altLang="en-US" sz="2400" b="1" dirty="0" smtClean="0">
                <a:latin typeface="Microsoft JhengHei Light" panose="020B0304030504040204" pitchFamily="34" charset="-120"/>
                <a:ea typeface="Microsoft JhengHei Light" panose="020B0304030504040204" pitchFamily="34" charset="-120"/>
                <a:cs typeface="Menlo" panose="020B0609030804020204" pitchFamily="49" charset="0"/>
              </a:rPr>
              <a:t>改修及びリノベーション、点検・メンテ、不動産賃貸業</a:t>
            </a:r>
            <a:endParaRPr kumimoji="1" lang="ja-JP" altLang="en-US" sz="2400" dirty="0">
              <a:latin typeface="Microsoft JhengHei Light" panose="020B0304030504040204" pitchFamily="34" charset="-120"/>
              <a:ea typeface="Microsoft JhengHei Light" panose="020B0304030504040204" pitchFamily="34" charset="-120"/>
            </a:endParaRPr>
          </a:p>
        </p:txBody>
      </p:sp>
      <p:sp>
        <p:nvSpPr>
          <p:cNvPr id="9" name="テキスト ボックス 8"/>
          <p:cNvSpPr txBox="1"/>
          <p:nvPr/>
        </p:nvSpPr>
        <p:spPr>
          <a:xfrm>
            <a:off x="841224" y="2064475"/>
            <a:ext cx="7357047" cy="3539430"/>
          </a:xfrm>
          <a:prstGeom prst="rect">
            <a:avLst/>
          </a:prstGeom>
          <a:solidFill>
            <a:schemeClr val="accent2">
              <a:lumMod val="40000"/>
              <a:lumOff val="60000"/>
            </a:schemeClr>
          </a:solidFill>
          <a:ln w="28575">
            <a:solidFill>
              <a:schemeClr val="accent2">
                <a:lumMod val="40000"/>
                <a:lumOff val="60000"/>
              </a:schemeClr>
            </a:solidFill>
          </a:ln>
        </p:spPr>
        <p:txBody>
          <a:bodyPr wrap="square" rtlCol="0">
            <a:spAutoFit/>
          </a:bodyPr>
          <a:lstStyle/>
          <a:p>
            <a:r>
              <a:rPr lang="ja-JP" altLang="en-US" sz="2800" b="1" u="sng" dirty="0" smtClean="0">
                <a:solidFill>
                  <a:srgbClr val="FF0000"/>
                </a:solidFill>
                <a:latin typeface="Microsoft JhengHei Light" panose="020B0304030504040204" pitchFamily="34" charset="-120"/>
                <a:ea typeface="Microsoft JhengHei Light" panose="020B0304030504040204" pitchFamily="34" charset="-120"/>
              </a:rPr>
              <a:t>顧客と直接やりとりをする仕事</a:t>
            </a:r>
            <a:r>
              <a:rPr lang="ja-JP" altLang="en-US" sz="2800" b="1" dirty="0" smtClean="0">
                <a:latin typeface="Microsoft JhengHei Light" panose="020B0304030504040204" pitchFamily="34" charset="-120"/>
                <a:ea typeface="Microsoft JhengHei Light" panose="020B0304030504040204" pitchFamily="34" charset="-120"/>
              </a:rPr>
              <a:t>だからこそ</a:t>
            </a:r>
            <a:endParaRPr lang="en-US" altLang="ja-JP" sz="2800" b="1" dirty="0" smtClean="0">
              <a:latin typeface="Microsoft JhengHei Light" panose="020B0304030504040204" pitchFamily="34" charset="-120"/>
              <a:ea typeface="Microsoft JhengHei Light" panose="020B0304030504040204" pitchFamily="34" charset="-120"/>
            </a:endParaRPr>
          </a:p>
          <a:p>
            <a:endParaRPr lang="en-US" altLang="ja-JP" sz="2800" b="1" dirty="0">
              <a:latin typeface="Microsoft JhengHei Light" panose="020B0304030504040204" pitchFamily="34" charset="-120"/>
              <a:ea typeface="Microsoft JhengHei Light" panose="020B0304030504040204" pitchFamily="34" charset="-120"/>
            </a:endParaRPr>
          </a:p>
          <a:p>
            <a:r>
              <a:rPr lang="ja-JP" altLang="en-US" sz="2800" b="1" dirty="0" smtClean="0">
                <a:latin typeface="Microsoft JhengHei Light" panose="020B0304030504040204" pitchFamily="34" charset="-120"/>
                <a:ea typeface="Microsoft JhengHei Light" panose="020B0304030504040204" pitchFamily="34" charset="-120"/>
              </a:rPr>
              <a:t>・</a:t>
            </a:r>
            <a:r>
              <a:rPr lang="ja-JP" altLang="en-US" sz="2800" b="1" dirty="0" smtClean="0">
                <a:solidFill>
                  <a:srgbClr val="FF0000"/>
                </a:solidFill>
                <a:latin typeface="Microsoft JhengHei Light" panose="020B0304030504040204" pitchFamily="34" charset="-120"/>
                <a:ea typeface="Microsoft JhengHei Light" panose="020B0304030504040204" pitchFamily="34" charset="-120"/>
              </a:rPr>
              <a:t>顧客</a:t>
            </a:r>
            <a:r>
              <a:rPr lang="ja-JP" altLang="en-US" sz="2800" b="1" dirty="0" smtClean="0">
                <a:latin typeface="Microsoft JhengHei Light" panose="020B0304030504040204" pitchFamily="34" charset="-120"/>
                <a:ea typeface="Microsoft JhengHei Light" panose="020B0304030504040204" pitchFamily="34" charset="-120"/>
              </a:rPr>
              <a:t>の問題を解決する</a:t>
            </a:r>
            <a:endParaRPr lang="en-US" altLang="ja-JP" sz="2800" b="1" dirty="0" smtClean="0">
              <a:latin typeface="Microsoft JhengHei Light" panose="020B0304030504040204" pitchFamily="34" charset="-120"/>
              <a:ea typeface="Microsoft JhengHei Light" panose="020B0304030504040204" pitchFamily="34" charset="-120"/>
            </a:endParaRPr>
          </a:p>
          <a:p>
            <a:r>
              <a:rPr lang="ja-JP" altLang="en-US" sz="2800" b="1" dirty="0" smtClean="0">
                <a:latin typeface="Microsoft JhengHei Light" panose="020B0304030504040204" pitchFamily="34" charset="-120"/>
                <a:ea typeface="Microsoft JhengHei Light" panose="020B0304030504040204" pitchFamily="34" charset="-120"/>
              </a:rPr>
              <a:t>・</a:t>
            </a:r>
            <a:r>
              <a:rPr lang="ja-JP" altLang="en-US" sz="2800" b="1" dirty="0" smtClean="0">
                <a:solidFill>
                  <a:srgbClr val="FF0000"/>
                </a:solidFill>
                <a:latin typeface="Microsoft JhengHei Light" panose="020B0304030504040204" pitchFamily="34" charset="-120"/>
                <a:ea typeface="Microsoft JhengHei Light" panose="020B0304030504040204" pitchFamily="34" charset="-120"/>
              </a:rPr>
              <a:t>顧客</a:t>
            </a:r>
            <a:r>
              <a:rPr lang="ja-JP" altLang="en-US" sz="2800" b="1" dirty="0" smtClean="0">
                <a:latin typeface="Microsoft JhengHei Light" panose="020B0304030504040204" pitchFamily="34" charset="-120"/>
                <a:ea typeface="Microsoft JhengHei Light" panose="020B0304030504040204" pitchFamily="34" charset="-120"/>
              </a:rPr>
              <a:t>に直接</a:t>
            </a:r>
            <a:r>
              <a:rPr lang="ja-JP" altLang="en-US" sz="2800" b="1" dirty="0">
                <a:latin typeface="Microsoft JhengHei Light" panose="020B0304030504040204" pitchFamily="34" charset="-120"/>
                <a:ea typeface="Microsoft JhengHei Light" panose="020B0304030504040204" pitchFamily="34" charset="-120"/>
              </a:rPr>
              <a:t>喜</a:t>
            </a:r>
            <a:r>
              <a:rPr lang="ja-JP" altLang="en-US" sz="2800" b="1" dirty="0" smtClean="0">
                <a:latin typeface="Microsoft JhengHei Light" panose="020B0304030504040204" pitchFamily="34" charset="-120"/>
                <a:ea typeface="Microsoft JhengHei Light" panose="020B0304030504040204" pitchFamily="34" charset="-120"/>
              </a:rPr>
              <a:t>んでもらえる</a:t>
            </a:r>
            <a:endParaRPr lang="en-US" altLang="ja-JP" sz="2800" b="1" dirty="0" smtClean="0">
              <a:latin typeface="Microsoft JhengHei Light" panose="020B0304030504040204" pitchFamily="34" charset="-120"/>
              <a:ea typeface="Microsoft JhengHei Light" panose="020B0304030504040204" pitchFamily="34" charset="-120"/>
            </a:endParaRPr>
          </a:p>
          <a:p>
            <a:r>
              <a:rPr lang="ja-JP" altLang="en-US" sz="2800" b="1" dirty="0" smtClean="0">
                <a:latin typeface="Microsoft JhengHei Light" panose="020B0304030504040204" pitchFamily="34" charset="-120"/>
                <a:ea typeface="Microsoft JhengHei Light" panose="020B0304030504040204" pitchFamily="34" charset="-120"/>
              </a:rPr>
              <a:t>・設計・現場管理・事務と</a:t>
            </a:r>
            <a:r>
              <a:rPr lang="ja-JP" altLang="en-US" sz="2800" b="1" dirty="0" smtClean="0">
                <a:solidFill>
                  <a:srgbClr val="FF0000"/>
                </a:solidFill>
                <a:latin typeface="Microsoft JhengHei Light" panose="020B0304030504040204" pitchFamily="34" charset="-120"/>
                <a:ea typeface="Microsoft JhengHei Light" panose="020B0304030504040204" pitchFamily="34" charset="-120"/>
              </a:rPr>
              <a:t>同僚</a:t>
            </a:r>
            <a:r>
              <a:rPr lang="ja-JP" altLang="en-US" sz="2800" b="1" dirty="0" smtClean="0">
                <a:latin typeface="Microsoft JhengHei Light" panose="020B0304030504040204" pitchFamily="34" charset="-120"/>
                <a:ea typeface="Microsoft JhengHei Light" panose="020B0304030504040204" pitchFamily="34" charset="-120"/>
              </a:rPr>
              <a:t>で支え合う</a:t>
            </a:r>
            <a:endParaRPr lang="en-US" altLang="ja-JP" sz="2800" b="1" dirty="0" smtClean="0">
              <a:latin typeface="Microsoft JhengHei Light" panose="020B0304030504040204" pitchFamily="34" charset="-120"/>
              <a:ea typeface="Microsoft JhengHei Light" panose="020B0304030504040204" pitchFamily="34" charset="-120"/>
            </a:endParaRPr>
          </a:p>
          <a:p>
            <a:endParaRPr lang="en-US" altLang="ja-JP" sz="2800" b="1" dirty="0">
              <a:latin typeface="Microsoft JhengHei Light" panose="020B0304030504040204" pitchFamily="34" charset="-120"/>
              <a:ea typeface="Microsoft JhengHei Light" panose="020B0304030504040204" pitchFamily="34" charset="-120"/>
            </a:endParaRPr>
          </a:p>
          <a:p>
            <a:r>
              <a:rPr lang="ja-JP" altLang="en-US" sz="2800" b="1" dirty="0" smtClean="0">
                <a:latin typeface="Microsoft JhengHei Light" panose="020B0304030504040204" pitchFamily="34" charset="-120"/>
                <a:ea typeface="Microsoft JhengHei Light" panose="020B0304030504040204" pitchFamily="34" charset="-120"/>
              </a:rPr>
              <a:t>→</a:t>
            </a:r>
            <a:r>
              <a:rPr lang="ja-JP" altLang="en-US" sz="2800" b="1" dirty="0" smtClean="0">
                <a:solidFill>
                  <a:srgbClr val="FF0000"/>
                </a:solidFill>
                <a:latin typeface="Microsoft JhengHei Light" panose="020B0304030504040204" pitchFamily="34" charset="-120"/>
                <a:ea typeface="Microsoft JhengHei Light" panose="020B0304030504040204" pitchFamily="34" charset="-120"/>
              </a:rPr>
              <a:t>はたらく醍醐味・充実感を得られる</a:t>
            </a:r>
            <a:endParaRPr lang="en-US" altLang="ja-JP" sz="2800" b="1" dirty="0" smtClean="0">
              <a:solidFill>
                <a:srgbClr val="FF0000"/>
              </a:solidFill>
              <a:latin typeface="Microsoft JhengHei Light" panose="020B0304030504040204" pitchFamily="34" charset="-120"/>
              <a:ea typeface="Microsoft JhengHei Light" panose="020B0304030504040204" pitchFamily="34" charset="-120"/>
            </a:endParaRPr>
          </a:p>
          <a:p>
            <a:r>
              <a:rPr lang="ja-JP" altLang="en-US" sz="2800" b="1" dirty="0">
                <a:solidFill>
                  <a:srgbClr val="FF0000"/>
                </a:solidFill>
                <a:latin typeface="Microsoft JhengHei Light" panose="020B0304030504040204" pitchFamily="34" charset="-120"/>
                <a:ea typeface="Microsoft JhengHei Light" panose="020B0304030504040204" pitchFamily="34" charset="-120"/>
              </a:rPr>
              <a:t>　</a:t>
            </a:r>
            <a:r>
              <a:rPr lang="ja-JP" altLang="en-US" sz="2800" b="1" dirty="0" smtClean="0">
                <a:solidFill>
                  <a:srgbClr val="FF0000"/>
                </a:solidFill>
                <a:latin typeface="Microsoft JhengHei Light" panose="020B0304030504040204" pitchFamily="34" charset="-120"/>
                <a:ea typeface="Microsoft JhengHei Light" panose="020B0304030504040204" pitchFamily="34" charset="-120"/>
              </a:rPr>
              <a:t>（ちょっとだけ大変）</a:t>
            </a:r>
            <a:endParaRPr lang="en-US" altLang="ja-JP" sz="2800" b="1" dirty="0" smtClean="0">
              <a:solidFill>
                <a:srgbClr val="FF0000"/>
              </a:solidFill>
              <a:latin typeface="Microsoft JhengHei Light" panose="020B0304030504040204" pitchFamily="34" charset="-120"/>
              <a:ea typeface="Microsoft JhengHei Light" panose="020B0304030504040204" pitchFamily="34" charset="-120"/>
            </a:endParaRPr>
          </a:p>
        </p:txBody>
      </p:sp>
    </p:spTree>
    <p:extLst>
      <p:ext uri="{BB962C8B-B14F-4D97-AF65-F5344CB8AC3E}">
        <p14:creationId xmlns:p14="http://schemas.microsoft.com/office/powerpoint/2010/main" val="370720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818587"/>
            <a:ext cx="91440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32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会社</a:t>
            </a:r>
            <a:r>
              <a:rPr lang="ja-JP" altLang="en-US" sz="32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紹介</a:t>
            </a:r>
            <a:endParaRPr lang="en-US" altLang="ja-JP" sz="32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1406207"/>
            <a:ext cx="6768274"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sp>
        <p:nvSpPr>
          <p:cNvPr id="8" name="テキスト ボックス 7">
            <a:extLst>
              <a:ext uri="{FF2B5EF4-FFF2-40B4-BE49-F238E27FC236}">
                <a16:creationId xmlns="" xmlns:a16="http://schemas.microsoft.com/office/drawing/2014/main" id="{05F12F0D-0315-614D-8940-E1E8DCF3A37C}"/>
              </a:ext>
            </a:extLst>
          </p:cNvPr>
          <p:cNvSpPr txBox="1"/>
          <p:nvPr/>
        </p:nvSpPr>
        <p:spPr>
          <a:xfrm>
            <a:off x="546838" y="2000562"/>
            <a:ext cx="8592207" cy="3046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ja-JP" altLang="en-US" sz="24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株式会社戎工務店（えびすこうむてん）</a:t>
            </a:r>
            <a:endParaRPr lang="en-US" altLang="ja-JP" sz="24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a:p>
            <a:endParaRPr lang="en-US" altLang="ja-JP" sz="24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a:p>
            <a:r>
              <a:rPr lang="ja-JP" altLang="en-US" sz="24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・沿革</a:t>
            </a:r>
            <a:endParaRPr lang="en-US" altLang="ja-JP" sz="24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a:p>
            <a:r>
              <a:rPr lang="ja-JP" altLang="en-US" sz="24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　現代表の祖父が</a:t>
            </a:r>
            <a:r>
              <a:rPr lang="en-US" altLang="ja-JP" sz="24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1947</a:t>
            </a:r>
            <a:r>
              <a:rPr lang="ja-JP" altLang="en-US" sz="24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年に創業</a:t>
            </a:r>
            <a:endParaRPr lang="en-US" altLang="ja-JP" sz="24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a:p>
            <a:r>
              <a:rPr lang="ja-JP" altLang="en-US" sz="24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　（江田島海軍～満州鉄道～三菱重工～起業）</a:t>
            </a:r>
            <a:endParaRPr lang="en-US" altLang="ja-JP" sz="24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a:p>
            <a:endParaRPr lang="en-US" altLang="ja-JP" sz="24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a:p>
            <a:r>
              <a:rPr lang="ja-JP" altLang="en-US" sz="24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　神戸市・日本生命・一般顧客向けに</a:t>
            </a:r>
            <a:endParaRPr lang="en-US" altLang="ja-JP" sz="24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a:p>
            <a:r>
              <a:rPr lang="ja-JP" altLang="en-US" sz="24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　</a:t>
            </a:r>
            <a:r>
              <a:rPr lang="en-US" altLang="ja-JP" sz="24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2X4</a:t>
            </a:r>
            <a:r>
              <a:rPr lang="ja-JP" altLang="en-US" sz="24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住宅やテラスハウス、注文住宅を</a:t>
            </a:r>
            <a:r>
              <a:rPr lang="en-US" altLang="ja-JP" sz="24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1500</a:t>
            </a:r>
            <a:r>
              <a:rPr lang="ja-JP" altLang="en-US" sz="24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棟以上供給</a:t>
            </a:r>
            <a:endParaRPr lang="en-US" altLang="ja-JP" sz="24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p:txBody>
      </p:sp>
      <p:sp>
        <p:nvSpPr>
          <p:cNvPr id="4" name="テキスト ボックス 3"/>
          <p:cNvSpPr txBox="1"/>
          <p:nvPr/>
        </p:nvSpPr>
        <p:spPr>
          <a:xfrm>
            <a:off x="546838" y="5271908"/>
            <a:ext cx="8186857" cy="1200329"/>
          </a:xfrm>
          <a:prstGeom prst="rect">
            <a:avLst/>
          </a:prstGeom>
          <a:noFill/>
        </p:spPr>
        <p:txBody>
          <a:bodyPr wrap="none" rtlCol="0">
            <a:spAutoFit/>
          </a:bodyPr>
          <a:lstStyle/>
          <a:p>
            <a:r>
              <a:rPr lang="ja-JP" altLang="en-US" sz="2400" b="1" dirty="0" smtClean="0">
                <a:latin typeface="Microsoft JhengHei Light" panose="020B0304030504040204" pitchFamily="34" charset="-120"/>
                <a:ea typeface="Microsoft JhengHei Light" panose="020B0304030504040204" pitchFamily="34" charset="-120"/>
                <a:cs typeface="Menlo" panose="020B0609030804020204" pitchFamily="49" charset="0"/>
              </a:rPr>
              <a:t>・</a:t>
            </a:r>
            <a:r>
              <a:rPr lang="ja-JP" altLang="en-US" sz="2400" b="1" dirty="0">
                <a:latin typeface="Microsoft JhengHei Light" panose="020B0304030504040204" pitchFamily="34" charset="-120"/>
                <a:ea typeface="Microsoft JhengHei Light" panose="020B0304030504040204" pitchFamily="34" charset="-120"/>
                <a:cs typeface="Menlo" panose="020B0609030804020204" pitchFamily="49" charset="0"/>
              </a:rPr>
              <a:t>主要業務</a:t>
            </a:r>
            <a:endParaRPr lang="en-US" altLang="ja-JP" sz="2400" b="1" dirty="0">
              <a:latin typeface="Microsoft JhengHei Light" panose="020B0304030504040204" pitchFamily="34" charset="-120"/>
              <a:ea typeface="Microsoft JhengHei Light" panose="020B0304030504040204" pitchFamily="34" charset="-120"/>
              <a:cs typeface="Menlo" panose="020B0609030804020204" pitchFamily="49" charset="0"/>
            </a:endParaRPr>
          </a:p>
          <a:p>
            <a:r>
              <a:rPr lang="ja-JP" altLang="en-US" sz="2400" b="1" dirty="0">
                <a:latin typeface="Microsoft JhengHei Light" panose="020B0304030504040204" pitchFamily="34" charset="-120"/>
                <a:ea typeface="Microsoft JhengHei Light" panose="020B0304030504040204" pitchFamily="34" charset="-120"/>
                <a:cs typeface="Menlo" panose="020B0609030804020204" pitchFamily="49" charset="0"/>
              </a:rPr>
              <a:t>　</a:t>
            </a:r>
            <a:r>
              <a:rPr lang="ja-JP" altLang="en-US" sz="2400" b="1" dirty="0" smtClean="0">
                <a:latin typeface="Microsoft JhengHei Light" panose="020B0304030504040204" pitchFamily="34" charset="-120"/>
                <a:ea typeface="Microsoft JhengHei Light" panose="020B0304030504040204" pitchFamily="34" charset="-120"/>
                <a:cs typeface="Menlo" panose="020B0609030804020204" pitchFamily="49" charset="0"/>
              </a:rPr>
              <a:t>注文住宅の設計施工、木造施設建築、住・オフィス</a:t>
            </a:r>
            <a:endParaRPr lang="en-US" altLang="ja-JP" sz="2400" b="1" dirty="0" smtClean="0">
              <a:latin typeface="Microsoft JhengHei Light" panose="020B0304030504040204" pitchFamily="34" charset="-120"/>
              <a:ea typeface="Microsoft JhengHei Light" panose="020B0304030504040204" pitchFamily="34" charset="-120"/>
              <a:cs typeface="Menlo" panose="020B0609030804020204" pitchFamily="49" charset="0"/>
            </a:endParaRPr>
          </a:p>
          <a:p>
            <a:r>
              <a:rPr lang="ja-JP" altLang="en-US" sz="2400" b="1" dirty="0">
                <a:latin typeface="Microsoft JhengHei Light" panose="020B0304030504040204" pitchFamily="34" charset="-120"/>
                <a:ea typeface="Microsoft JhengHei Light" panose="020B0304030504040204" pitchFamily="34" charset="-120"/>
                <a:cs typeface="Menlo" panose="020B0609030804020204" pitchFamily="49" charset="0"/>
              </a:rPr>
              <a:t>　</a:t>
            </a:r>
            <a:r>
              <a:rPr lang="ja-JP" altLang="en-US" sz="2400" b="1" dirty="0" smtClean="0">
                <a:latin typeface="Microsoft JhengHei Light" panose="020B0304030504040204" pitchFamily="34" charset="-120"/>
                <a:ea typeface="Microsoft JhengHei Light" panose="020B0304030504040204" pitchFamily="34" charset="-120"/>
                <a:cs typeface="Menlo" panose="020B0609030804020204" pitchFamily="49" charset="0"/>
              </a:rPr>
              <a:t>改修及びリノベーション、点検・メンテ、不動産賃貸業</a:t>
            </a:r>
            <a:endParaRPr kumimoji="1" lang="ja-JP" altLang="en-US" sz="2400" dirty="0">
              <a:latin typeface="Microsoft JhengHei Light" panose="020B0304030504040204" pitchFamily="34" charset="-120"/>
              <a:ea typeface="Microsoft JhengHei Light" panose="020B0304030504040204" pitchFamily="34" charset="-120"/>
            </a:endParaRPr>
          </a:p>
        </p:txBody>
      </p:sp>
    </p:spTree>
    <p:extLst>
      <p:ext uri="{BB962C8B-B14F-4D97-AF65-F5344CB8AC3E}">
        <p14:creationId xmlns:p14="http://schemas.microsoft.com/office/powerpoint/2010/main" val="272972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818587"/>
            <a:ext cx="91440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32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はたらく</a:t>
            </a:r>
            <a:endParaRPr lang="en-US" altLang="ja-JP" sz="32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1406207"/>
            <a:ext cx="6851228"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8359" y="1558903"/>
            <a:ext cx="3418460" cy="2563845"/>
          </a:xfrm>
          <a:prstGeom prst="rect">
            <a:avLst/>
          </a:prstGeom>
        </p:spPr>
      </p:pic>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1285" y="1558903"/>
            <a:ext cx="3418461" cy="2563846"/>
          </a:xfrm>
          <a:prstGeom prst="rect">
            <a:avLst/>
          </a:prstGeom>
        </p:spPr>
      </p:pic>
      <p:pic>
        <p:nvPicPr>
          <p:cNvPr id="6" name="図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8359" y="4177894"/>
            <a:ext cx="3418460" cy="2563845"/>
          </a:xfrm>
          <a:prstGeom prst="rect">
            <a:avLst/>
          </a:prstGeom>
        </p:spPr>
      </p:pic>
      <p:pic>
        <p:nvPicPr>
          <p:cNvPr id="8" name="図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1287" y="4177895"/>
            <a:ext cx="3418459" cy="2563844"/>
          </a:xfrm>
          <a:prstGeom prst="rect">
            <a:avLst/>
          </a:prstGeom>
        </p:spPr>
      </p:pic>
    </p:spTree>
    <p:extLst>
      <p:ext uri="{BB962C8B-B14F-4D97-AF65-F5344CB8AC3E}">
        <p14:creationId xmlns:p14="http://schemas.microsoft.com/office/powerpoint/2010/main" val="375220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821432"/>
            <a:ext cx="91440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32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はたらく</a:t>
            </a:r>
            <a:endParaRPr lang="en-US" altLang="ja-JP" sz="32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1406207"/>
            <a:ext cx="6851228"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pic>
        <p:nvPicPr>
          <p:cNvPr id="16" name="図 15"/>
          <p:cNvPicPr>
            <a:picLocks noChangeAspect="1"/>
          </p:cNvPicPr>
          <p:nvPr/>
        </p:nvPicPr>
        <p:blipFill rotWithShape="1">
          <a:blip r:embed="rId4">
            <a:extLst>
              <a:ext uri="{28A0092B-C50C-407E-A947-70E740481C1C}">
                <a14:useLocalDpi xmlns:a14="http://schemas.microsoft.com/office/drawing/2010/main" val="0"/>
              </a:ext>
            </a:extLst>
          </a:blip>
          <a:srcRect l="8353" t="2158" r="4043"/>
          <a:stretch/>
        </p:blipFill>
        <p:spPr>
          <a:xfrm>
            <a:off x="1068110" y="1513212"/>
            <a:ext cx="3463632" cy="2582125"/>
          </a:xfrm>
          <a:prstGeom prst="rect">
            <a:avLst/>
          </a:prstGeom>
        </p:spPr>
      </p:pic>
      <p:pic>
        <p:nvPicPr>
          <p:cNvPr id="17" name="図 16"/>
          <p:cNvPicPr>
            <a:picLocks noChangeAspect="1"/>
          </p:cNvPicPr>
          <p:nvPr/>
        </p:nvPicPr>
        <p:blipFill rotWithShape="1">
          <a:blip r:embed="rId5">
            <a:extLst>
              <a:ext uri="{28A0092B-C50C-407E-A947-70E740481C1C}">
                <a14:useLocalDpi xmlns:a14="http://schemas.microsoft.com/office/drawing/2010/main" val="0"/>
              </a:ext>
            </a:extLst>
          </a:blip>
          <a:srcRect l="6656" r="3531"/>
          <a:stretch/>
        </p:blipFill>
        <p:spPr>
          <a:xfrm>
            <a:off x="4597878" y="4166458"/>
            <a:ext cx="3493700" cy="2596552"/>
          </a:xfrm>
          <a:prstGeom prst="rect">
            <a:avLst/>
          </a:prstGeom>
        </p:spPr>
      </p:pic>
      <p:pic>
        <p:nvPicPr>
          <p:cNvPr id="19" name="図 18"/>
          <p:cNvPicPr>
            <a:picLocks noChangeAspect="1"/>
          </p:cNvPicPr>
          <p:nvPr/>
        </p:nvPicPr>
        <p:blipFill rotWithShape="1">
          <a:blip r:embed="rId6">
            <a:extLst>
              <a:ext uri="{28A0092B-C50C-407E-A947-70E740481C1C}">
                <a14:useLocalDpi xmlns:a14="http://schemas.microsoft.com/office/drawing/2010/main" val="0"/>
              </a:ext>
            </a:extLst>
          </a:blip>
          <a:srcRect l="5723" r="3629"/>
          <a:stretch/>
        </p:blipFill>
        <p:spPr>
          <a:xfrm>
            <a:off x="4597879" y="1513212"/>
            <a:ext cx="3510951" cy="2582125"/>
          </a:xfrm>
          <a:prstGeom prst="rect">
            <a:avLst/>
          </a:prstGeom>
        </p:spPr>
      </p:pic>
      <p:pic>
        <p:nvPicPr>
          <p:cNvPr id="20" name="図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111" y="4166458"/>
            <a:ext cx="3463632" cy="2597724"/>
          </a:xfrm>
          <a:prstGeom prst="rect">
            <a:avLst/>
          </a:prstGeom>
        </p:spPr>
      </p:pic>
    </p:spTree>
    <p:extLst>
      <p:ext uri="{BB962C8B-B14F-4D97-AF65-F5344CB8AC3E}">
        <p14:creationId xmlns:p14="http://schemas.microsoft.com/office/powerpoint/2010/main" val="47423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heel(1)">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821432"/>
            <a:ext cx="91440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32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主な仕事の</a:t>
            </a:r>
            <a:r>
              <a:rPr lang="ja-JP" altLang="en-US" sz="32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流</a:t>
            </a:r>
            <a:r>
              <a:rPr lang="ja-JP" altLang="en-US" sz="32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れ</a:t>
            </a:r>
            <a:endParaRPr lang="en-US" altLang="ja-JP" sz="32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1406207"/>
            <a:ext cx="6851228"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sp>
        <p:nvSpPr>
          <p:cNvPr id="9" name="テキスト ボックス 8"/>
          <p:cNvSpPr txBox="1"/>
          <p:nvPr/>
        </p:nvSpPr>
        <p:spPr>
          <a:xfrm>
            <a:off x="1135610" y="2007189"/>
            <a:ext cx="6647974" cy="461665"/>
          </a:xfrm>
          <a:prstGeom prst="rect">
            <a:avLst/>
          </a:prstGeom>
          <a:noFill/>
        </p:spPr>
        <p:txBody>
          <a:bodyPr wrap="none" rtlCol="0">
            <a:spAutoFit/>
          </a:bodyPr>
          <a:lstStyle/>
          <a:p>
            <a:r>
              <a:rPr kumimoji="1" lang="ja-JP" altLang="en-US" sz="2400" dirty="0" smtClean="0">
                <a:latin typeface="Microsoft JhengHei Light" panose="020B0304030504040204" pitchFamily="34" charset="-120"/>
                <a:ea typeface="Microsoft JhengHei Light" panose="020B0304030504040204" pitchFamily="34" charset="-120"/>
              </a:rPr>
              <a:t>①ＨＰや雑誌、見学会参加、建築家からの相談</a:t>
            </a:r>
            <a:endParaRPr kumimoji="1" lang="en-US" altLang="ja-JP" sz="2400" dirty="0" smtClean="0">
              <a:latin typeface="Microsoft JhengHei Light" panose="020B0304030504040204" pitchFamily="34" charset="-120"/>
              <a:ea typeface="Microsoft JhengHei Light" panose="020B0304030504040204" pitchFamily="34" charset="-120"/>
            </a:endParaRPr>
          </a:p>
        </p:txBody>
      </p:sp>
      <p:sp>
        <p:nvSpPr>
          <p:cNvPr id="10" name="テキスト ボックス 9"/>
          <p:cNvSpPr txBox="1"/>
          <p:nvPr/>
        </p:nvSpPr>
        <p:spPr>
          <a:xfrm>
            <a:off x="1135611" y="2727507"/>
            <a:ext cx="4801314" cy="461665"/>
          </a:xfrm>
          <a:prstGeom prst="rect">
            <a:avLst/>
          </a:prstGeom>
          <a:noFill/>
        </p:spPr>
        <p:txBody>
          <a:bodyPr wrap="none" rtlCol="0">
            <a:spAutoFit/>
          </a:bodyPr>
          <a:lstStyle/>
          <a:p>
            <a:r>
              <a:rPr lang="ja-JP" altLang="en-US" sz="2400" dirty="0" smtClean="0">
                <a:latin typeface="Microsoft JhengHei Light" panose="020B0304030504040204" pitchFamily="34" charset="-120"/>
                <a:ea typeface="Microsoft JhengHei Light" panose="020B0304030504040204" pitchFamily="34" charset="-120"/>
              </a:rPr>
              <a:t>②モデル住宅見学、プラン作成　</a:t>
            </a:r>
            <a:endParaRPr kumimoji="1" lang="en-US" altLang="ja-JP" sz="2400" dirty="0" smtClean="0">
              <a:latin typeface="Microsoft JhengHei Light" panose="020B0304030504040204" pitchFamily="34" charset="-120"/>
              <a:ea typeface="Microsoft JhengHei Light" panose="020B0304030504040204" pitchFamily="34" charset="-120"/>
            </a:endParaRPr>
          </a:p>
        </p:txBody>
      </p:sp>
      <p:sp>
        <p:nvSpPr>
          <p:cNvPr id="12" name="テキスト ボックス 11"/>
          <p:cNvSpPr txBox="1"/>
          <p:nvPr/>
        </p:nvSpPr>
        <p:spPr>
          <a:xfrm>
            <a:off x="1135611" y="3447825"/>
            <a:ext cx="4493538" cy="461665"/>
          </a:xfrm>
          <a:prstGeom prst="rect">
            <a:avLst/>
          </a:prstGeom>
          <a:noFill/>
        </p:spPr>
        <p:txBody>
          <a:bodyPr wrap="none" rtlCol="0">
            <a:spAutoFit/>
          </a:bodyPr>
          <a:lstStyle/>
          <a:p>
            <a:r>
              <a:rPr lang="ja-JP" altLang="en-US" sz="2400" dirty="0" smtClean="0">
                <a:latin typeface="Microsoft JhengHei Light" panose="020B0304030504040204" pitchFamily="34" charset="-120"/>
                <a:ea typeface="Microsoft JhengHei Light" panose="020B0304030504040204" pitchFamily="34" charset="-120"/>
              </a:rPr>
              <a:t>③概算見積もり作成、設計契約</a:t>
            </a:r>
            <a:endParaRPr kumimoji="1" lang="en-US" altLang="ja-JP" sz="2400" dirty="0" smtClean="0">
              <a:latin typeface="Microsoft JhengHei Light" panose="020B0304030504040204" pitchFamily="34" charset="-120"/>
              <a:ea typeface="Microsoft JhengHei Light" panose="020B0304030504040204" pitchFamily="34" charset="-120"/>
            </a:endParaRPr>
          </a:p>
        </p:txBody>
      </p:sp>
      <p:sp>
        <p:nvSpPr>
          <p:cNvPr id="14" name="テキスト ボックス 13"/>
          <p:cNvSpPr txBox="1"/>
          <p:nvPr/>
        </p:nvSpPr>
        <p:spPr>
          <a:xfrm>
            <a:off x="1135610" y="4168143"/>
            <a:ext cx="4801314" cy="461665"/>
          </a:xfrm>
          <a:prstGeom prst="rect">
            <a:avLst/>
          </a:prstGeom>
          <a:noFill/>
        </p:spPr>
        <p:txBody>
          <a:bodyPr wrap="none" rtlCol="0">
            <a:spAutoFit/>
          </a:bodyPr>
          <a:lstStyle/>
          <a:p>
            <a:r>
              <a:rPr lang="ja-JP" altLang="en-US" sz="2400" dirty="0" smtClean="0">
                <a:latin typeface="Microsoft JhengHei Light" panose="020B0304030504040204" pitchFamily="34" charset="-120"/>
                <a:ea typeface="Microsoft JhengHei Light" panose="020B0304030504040204" pitchFamily="34" charset="-120"/>
              </a:rPr>
              <a:t>④詳細見積もり作成、請負契約　</a:t>
            </a:r>
            <a:endParaRPr kumimoji="1" lang="en-US" altLang="ja-JP" sz="2400" dirty="0" smtClean="0">
              <a:latin typeface="Microsoft JhengHei Light" panose="020B0304030504040204" pitchFamily="34" charset="-120"/>
              <a:ea typeface="Microsoft JhengHei Light" panose="020B0304030504040204" pitchFamily="34" charset="-120"/>
            </a:endParaRPr>
          </a:p>
        </p:txBody>
      </p:sp>
      <p:sp>
        <p:nvSpPr>
          <p:cNvPr id="15" name="テキスト ボックス 14"/>
          <p:cNvSpPr txBox="1"/>
          <p:nvPr/>
        </p:nvSpPr>
        <p:spPr>
          <a:xfrm>
            <a:off x="1136436" y="4888461"/>
            <a:ext cx="2646878" cy="461665"/>
          </a:xfrm>
          <a:prstGeom prst="rect">
            <a:avLst/>
          </a:prstGeom>
          <a:noFill/>
        </p:spPr>
        <p:txBody>
          <a:bodyPr wrap="none" rtlCol="0">
            <a:spAutoFit/>
          </a:bodyPr>
          <a:lstStyle/>
          <a:p>
            <a:r>
              <a:rPr lang="ja-JP" altLang="en-US" sz="2400" dirty="0" smtClean="0">
                <a:latin typeface="Microsoft JhengHei Light" panose="020B0304030504040204" pitchFamily="34" charset="-120"/>
                <a:ea typeface="Microsoft JhengHei Light" panose="020B0304030504040204" pitchFamily="34" charset="-120"/>
              </a:rPr>
              <a:t>⑤工事・引渡し　</a:t>
            </a:r>
            <a:endParaRPr kumimoji="1" lang="en-US" altLang="ja-JP" sz="2400" dirty="0" smtClean="0">
              <a:latin typeface="Microsoft JhengHei Light" panose="020B0304030504040204" pitchFamily="34" charset="-120"/>
              <a:ea typeface="Microsoft JhengHei Light" panose="020B0304030504040204" pitchFamily="34" charset="-120"/>
            </a:endParaRPr>
          </a:p>
        </p:txBody>
      </p:sp>
      <p:pic>
        <p:nvPicPr>
          <p:cNvPr id="2" name="図 1"/>
          <p:cNvPicPr>
            <a:picLocks noChangeAspect="1"/>
          </p:cNvPicPr>
          <p:nvPr/>
        </p:nvPicPr>
        <p:blipFill rotWithShape="1">
          <a:blip r:embed="rId4">
            <a:extLst>
              <a:ext uri="{28A0092B-C50C-407E-A947-70E740481C1C}">
                <a14:useLocalDpi xmlns:a14="http://schemas.microsoft.com/office/drawing/2010/main" val="0"/>
              </a:ext>
            </a:extLst>
          </a:blip>
          <a:srcRect l="2264" t="1388" b="1522"/>
          <a:stretch/>
        </p:blipFill>
        <p:spPr>
          <a:xfrm>
            <a:off x="6315353" y="2627277"/>
            <a:ext cx="2607191" cy="1832080"/>
          </a:xfrm>
          <a:prstGeom prst="rect">
            <a:avLst/>
          </a:prstGeom>
        </p:spPr>
      </p:pic>
      <p:pic>
        <p:nvPicPr>
          <p:cNvPr id="4" name="図 3"/>
          <p:cNvPicPr>
            <a:picLocks noChangeAspect="1"/>
          </p:cNvPicPr>
          <p:nvPr/>
        </p:nvPicPr>
        <p:blipFill rotWithShape="1">
          <a:blip r:embed="rId5">
            <a:extLst>
              <a:ext uri="{28A0092B-C50C-407E-A947-70E740481C1C}">
                <a14:useLocalDpi xmlns:a14="http://schemas.microsoft.com/office/drawing/2010/main" val="0"/>
              </a:ext>
            </a:extLst>
          </a:blip>
          <a:srcRect l="12225" t="7861" r="4758" b="5849"/>
          <a:stretch/>
        </p:blipFill>
        <p:spPr>
          <a:xfrm rot="-5400000">
            <a:off x="6731516" y="4141236"/>
            <a:ext cx="1774867" cy="2607191"/>
          </a:xfrm>
          <a:prstGeom prst="rect">
            <a:avLst/>
          </a:prstGeom>
        </p:spPr>
      </p:pic>
      <p:sp>
        <p:nvSpPr>
          <p:cNvPr id="16" name="テキスト ボックス 15"/>
          <p:cNvSpPr txBox="1"/>
          <p:nvPr/>
        </p:nvSpPr>
        <p:spPr>
          <a:xfrm>
            <a:off x="1136436" y="5608779"/>
            <a:ext cx="2646878" cy="461665"/>
          </a:xfrm>
          <a:prstGeom prst="rect">
            <a:avLst/>
          </a:prstGeom>
          <a:noFill/>
        </p:spPr>
        <p:txBody>
          <a:bodyPr wrap="none" rtlCol="0">
            <a:spAutoFit/>
          </a:bodyPr>
          <a:lstStyle/>
          <a:p>
            <a:r>
              <a:rPr lang="ja-JP" altLang="en-US" sz="2400" dirty="0" smtClean="0">
                <a:latin typeface="Microsoft JhengHei Light" panose="020B0304030504040204" pitchFamily="34" charset="-120"/>
                <a:ea typeface="Microsoft JhengHei Light" panose="020B0304030504040204" pitchFamily="34" charset="-120"/>
              </a:rPr>
              <a:t>⑥点検・メンテ　</a:t>
            </a:r>
            <a:endParaRPr kumimoji="1" lang="en-US" altLang="ja-JP" sz="2400" dirty="0" smtClean="0">
              <a:latin typeface="Microsoft JhengHei Light" panose="020B0304030504040204" pitchFamily="34" charset="-120"/>
              <a:ea typeface="Microsoft JhengHei Light" panose="020B0304030504040204" pitchFamily="34" charset="-120"/>
            </a:endParaRPr>
          </a:p>
        </p:txBody>
      </p:sp>
    </p:spTree>
    <p:extLst>
      <p:ext uri="{BB962C8B-B14F-4D97-AF65-F5344CB8AC3E}">
        <p14:creationId xmlns:p14="http://schemas.microsoft.com/office/powerpoint/2010/main" val="217257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821432"/>
            <a:ext cx="91440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32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具体的</a:t>
            </a:r>
            <a:r>
              <a:rPr lang="ja-JP" altLang="en-US" sz="32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な仕事（現場監督）</a:t>
            </a:r>
            <a:endParaRPr lang="en-US" altLang="ja-JP" sz="32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1406207"/>
            <a:ext cx="6851228"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sp>
        <p:nvSpPr>
          <p:cNvPr id="9" name="テキスト ボックス 8"/>
          <p:cNvSpPr txBox="1"/>
          <p:nvPr/>
        </p:nvSpPr>
        <p:spPr>
          <a:xfrm>
            <a:off x="1092480" y="2334985"/>
            <a:ext cx="2954655" cy="461665"/>
          </a:xfrm>
          <a:prstGeom prst="rect">
            <a:avLst/>
          </a:prstGeom>
          <a:noFill/>
        </p:spPr>
        <p:txBody>
          <a:bodyPr wrap="none" rtlCol="0">
            <a:spAutoFit/>
          </a:bodyPr>
          <a:lstStyle/>
          <a:p>
            <a:r>
              <a:rPr kumimoji="1" lang="ja-JP" altLang="en-US" sz="2400" dirty="0" smtClean="0">
                <a:latin typeface="Microsoft JhengHei Light" panose="020B0304030504040204" pitchFamily="34" charset="-120"/>
                <a:ea typeface="Microsoft JhengHei Light" panose="020B0304030504040204" pitchFamily="34" charset="-120"/>
              </a:rPr>
              <a:t>①顧客・設計士応対</a:t>
            </a:r>
            <a:endParaRPr kumimoji="1" lang="en-US" altLang="ja-JP" sz="2400" dirty="0" smtClean="0">
              <a:latin typeface="Microsoft JhengHei Light" panose="020B0304030504040204" pitchFamily="34" charset="-120"/>
              <a:ea typeface="Microsoft JhengHei Light" panose="020B0304030504040204" pitchFamily="34" charset="-120"/>
            </a:endParaRPr>
          </a:p>
        </p:txBody>
      </p:sp>
      <p:sp>
        <p:nvSpPr>
          <p:cNvPr id="10" name="テキスト ボックス 9"/>
          <p:cNvSpPr txBox="1"/>
          <p:nvPr/>
        </p:nvSpPr>
        <p:spPr>
          <a:xfrm>
            <a:off x="1092481" y="3055303"/>
            <a:ext cx="3877985" cy="461665"/>
          </a:xfrm>
          <a:prstGeom prst="rect">
            <a:avLst/>
          </a:prstGeom>
          <a:noFill/>
        </p:spPr>
        <p:txBody>
          <a:bodyPr wrap="none" rtlCol="0">
            <a:spAutoFit/>
          </a:bodyPr>
          <a:lstStyle/>
          <a:p>
            <a:r>
              <a:rPr lang="ja-JP" altLang="en-US" sz="2400" dirty="0" smtClean="0">
                <a:latin typeface="Microsoft JhengHei Light" panose="020B0304030504040204" pitchFamily="34" charset="-120"/>
                <a:ea typeface="Microsoft JhengHei Light" panose="020B0304030504040204" pitchFamily="34" charset="-120"/>
              </a:rPr>
              <a:t>②現場調査・見積書作成　</a:t>
            </a:r>
            <a:endParaRPr kumimoji="1" lang="en-US" altLang="ja-JP" sz="2400" dirty="0" smtClean="0">
              <a:latin typeface="Microsoft JhengHei Light" panose="020B0304030504040204" pitchFamily="34" charset="-120"/>
              <a:ea typeface="Microsoft JhengHei Light" panose="020B0304030504040204" pitchFamily="34" charset="-120"/>
            </a:endParaRPr>
          </a:p>
        </p:txBody>
      </p:sp>
      <p:sp>
        <p:nvSpPr>
          <p:cNvPr id="12" name="テキスト ボックス 11"/>
          <p:cNvSpPr txBox="1"/>
          <p:nvPr/>
        </p:nvSpPr>
        <p:spPr>
          <a:xfrm>
            <a:off x="1092481" y="3775621"/>
            <a:ext cx="3570208" cy="461665"/>
          </a:xfrm>
          <a:prstGeom prst="rect">
            <a:avLst/>
          </a:prstGeom>
          <a:noFill/>
        </p:spPr>
        <p:txBody>
          <a:bodyPr wrap="none" rtlCol="0">
            <a:spAutoFit/>
          </a:bodyPr>
          <a:lstStyle/>
          <a:p>
            <a:r>
              <a:rPr lang="ja-JP" altLang="en-US" sz="2400" dirty="0" smtClean="0">
                <a:latin typeface="Microsoft JhengHei Light" panose="020B0304030504040204" pitchFamily="34" charset="-120"/>
                <a:ea typeface="Microsoft JhengHei Light" panose="020B0304030504040204" pitchFamily="34" charset="-120"/>
              </a:rPr>
              <a:t>③工程表作成・材料発注</a:t>
            </a:r>
            <a:endParaRPr kumimoji="1" lang="en-US" altLang="ja-JP" sz="2400" dirty="0" smtClean="0">
              <a:latin typeface="Microsoft JhengHei Light" panose="020B0304030504040204" pitchFamily="34" charset="-120"/>
              <a:ea typeface="Microsoft JhengHei Light" panose="020B0304030504040204" pitchFamily="34" charset="-120"/>
            </a:endParaRPr>
          </a:p>
        </p:txBody>
      </p:sp>
      <p:sp>
        <p:nvSpPr>
          <p:cNvPr id="14" name="テキスト ボックス 13"/>
          <p:cNvSpPr txBox="1"/>
          <p:nvPr/>
        </p:nvSpPr>
        <p:spPr>
          <a:xfrm>
            <a:off x="1092480" y="4495939"/>
            <a:ext cx="5724644" cy="461665"/>
          </a:xfrm>
          <a:prstGeom prst="rect">
            <a:avLst/>
          </a:prstGeom>
          <a:noFill/>
        </p:spPr>
        <p:txBody>
          <a:bodyPr wrap="none" rtlCol="0">
            <a:spAutoFit/>
          </a:bodyPr>
          <a:lstStyle/>
          <a:p>
            <a:r>
              <a:rPr lang="ja-JP" altLang="en-US" sz="2400" dirty="0" smtClean="0">
                <a:latin typeface="Microsoft JhengHei Light" panose="020B0304030504040204" pitchFamily="34" charset="-120"/>
                <a:ea typeface="Microsoft JhengHei Light" panose="020B0304030504040204" pitchFamily="34" charset="-120"/>
              </a:rPr>
              <a:t>④</a:t>
            </a:r>
            <a:r>
              <a:rPr lang="ja-JP" altLang="en-US" sz="2400" dirty="0">
                <a:latin typeface="Microsoft JhengHei Light" panose="020B0304030504040204" pitchFamily="34" charset="-120"/>
                <a:ea typeface="Microsoft JhengHei Light" panose="020B0304030504040204" pitchFamily="34" charset="-120"/>
              </a:rPr>
              <a:t>現場管理（新築・リノベ・メンテ</a:t>
            </a:r>
            <a:r>
              <a:rPr lang="ja-JP" altLang="en-US" sz="2400" dirty="0" smtClean="0">
                <a:latin typeface="Microsoft JhengHei Light" panose="020B0304030504040204" pitchFamily="34" charset="-120"/>
                <a:ea typeface="Microsoft JhengHei Light" panose="020B0304030504040204" pitchFamily="34" charset="-120"/>
              </a:rPr>
              <a:t>）　</a:t>
            </a:r>
            <a:endParaRPr kumimoji="1" lang="en-US" altLang="ja-JP" sz="2400" dirty="0" smtClean="0">
              <a:latin typeface="Microsoft JhengHei Light" panose="020B0304030504040204" pitchFamily="34" charset="-120"/>
              <a:ea typeface="Microsoft JhengHei Light" panose="020B0304030504040204" pitchFamily="34" charset="-120"/>
            </a:endParaRPr>
          </a:p>
        </p:txBody>
      </p:sp>
      <p:sp>
        <p:nvSpPr>
          <p:cNvPr id="15" name="テキスト ボックス 14"/>
          <p:cNvSpPr txBox="1"/>
          <p:nvPr/>
        </p:nvSpPr>
        <p:spPr>
          <a:xfrm>
            <a:off x="1093306" y="5216257"/>
            <a:ext cx="3570208" cy="461665"/>
          </a:xfrm>
          <a:prstGeom prst="rect">
            <a:avLst/>
          </a:prstGeom>
          <a:noFill/>
        </p:spPr>
        <p:txBody>
          <a:bodyPr wrap="none" rtlCol="0">
            <a:spAutoFit/>
          </a:bodyPr>
          <a:lstStyle/>
          <a:p>
            <a:r>
              <a:rPr lang="ja-JP" altLang="en-US" sz="2400" dirty="0" smtClean="0">
                <a:latin typeface="Microsoft JhengHei Light" panose="020B0304030504040204" pitchFamily="34" charset="-120"/>
                <a:ea typeface="Microsoft JhengHei Light" panose="020B0304030504040204" pitchFamily="34" charset="-120"/>
              </a:rPr>
              <a:t>⑤書類作成、お引渡し　</a:t>
            </a:r>
            <a:endParaRPr kumimoji="1" lang="en-US" altLang="ja-JP" sz="2400" dirty="0" smtClean="0">
              <a:latin typeface="Microsoft JhengHei Light" panose="020B0304030504040204" pitchFamily="34" charset="-120"/>
              <a:ea typeface="Microsoft JhengHei Light" panose="020B0304030504040204" pitchFamily="34" charset="-120"/>
            </a:endParaRPr>
          </a:p>
        </p:txBody>
      </p:sp>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5797" y="2334985"/>
            <a:ext cx="2647033" cy="1985274"/>
          </a:xfrm>
          <a:prstGeom prst="rect">
            <a:avLst/>
          </a:prstGeom>
        </p:spPr>
      </p:pic>
    </p:spTree>
    <p:extLst>
      <p:ext uri="{BB962C8B-B14F-4D97-AF65-F5344CB8AC3E}">
        <p14:creationId xmlns:p14="http://schemas.microsoft.com/office/powerpoint/2010/main" val="65755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821432"/>
            <a:ext cx="91440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32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具体的</a:t>
            </a:r>
            <a:r>
              <a:rPr lang="ja-JP" altLang="en-US" sz="32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な仕事（設計）</a:t>
            </a:r>
            <a:endParaRPr lang="en-US" altLang="ja-JP" sz="32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1406207"/>
            <a:ext cx="6851228"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sp>
        <p:nvSpPr>
          <p:cNvPr id="9" name="テキスト ボックス 8"/>
          <p:cNvSpPr txBox="1"/>
          <p:nvPr/>
        </p:nvSpPr>
        <p:spPr>
          <a:xfrm>
            <a:off x="1135610" y="2102075"/>
            <a:ext cx="1723549" cy="461665"/>
          </a:xfrm>
          <a:prstGeom prst="rect">
            <a:avLst/>
          </a:prstGeom>
          <a:noFill/>
        </p:spPr>
        <p:txBody>
          <a:bodyPr wrap="none" rtlCol="0">
            <a:spAutoFit/>
          </a:bodyPr>
          <a:lstStyle/>
          <a:p>
            <a:r>
              <a:rPr kumimoji="1" lang="ja-JP" altLang="en-US" sz="2400" dirty="0" smtClean="0">
                <a:latin typeface="Microsoft JhengHei Light" panose="020B0304030504040204" pitchFamily="34" charset="-120"/>
                <a:ea typeface="Microsoft JhengHei Light" panose="020B0304030504040204" pitchFamily="34" charset="-120"/>
              </a:rPr>
              <a:t>①顧客応対</a:t>
            </a:r>
            <a:endParaRPr kumimoji="1" lang="en-US" altLang="ja-JP" sz="2400" dirty="0" smtClean="0">
              <a:latin typeface="Microsoft JhengHei Light" panose="020B0304030504040204" pitchFamily="34" charset="-120"/>
              <a:ea typeface="Microsoft JhengHei Light" panose="020B0304030504040204" pitchFamily="34" charset="-120"/>
            </a:endParaRPr>
          </a:p>
        </p:txBody>
      </p:sp>
      <p:sp>
        <p:nvSpPr>
          <p:cNvPr id="10" name="テキスト ボックス 9"/>
          <p:cNvSpPr txBox="1"/>
          <p:nvPr/>
        </p:nvSpPr>
        <p:spPr>
          <a:xfrm>
            <a:off x="1135611" y="2822393"/>
            <a:ext cx="4185761" cy="461665"/>
          </a:xfrm>
          <a:prstGeom prst="rect">
            <a:avLst/>
          </a:prstGeom>
          <a:noFill/>
        </p:spPr>
        <p:txBody>
          <a:bodyPr wrap="none" rtlCol="0">
            <a:spAutoFit/>
          </a:bodyPr>
          <a:lstStyle/>
          <a:p>
            <a:r>
              <a:rPr lang="ja-JP" altLang="en-US" sz="2400" dirty="0" smtClean="0">
                <a:latin typeface="Microsoft JhengHei Light" panose="020B0304030504040204" pitchFamily="34" charset="-120"/>
                <a:ea typeface="Microsoft JhengHei Light" panose="020B0304030504040204" pitchFamily="34" charset="-120"/>
              </a:rPr>
              <a:t>②プラン・概算見積書作成　</a:t>
            </a:r>
            <a:endParaRPr kumimoji="1" lang="en-US" altLang="ja-JP" sz="2400" dirty="0" smtClean="0">
              <a:latin typeface="Microsoft JhengHei Light" panose="020B0304030504040204" pitchFamily="34" charset="-120"/>
              <a:ea typeface="Microsoft JhengHei Light" panose="020B0304030504040204" pitchFamily="34" charset="-120"/>
            </a:endParaRPr>
          </a:p>
        </p:txBody>
      </p:sp>
      <p:sp>
        <p:nvSpPr>
          <p:cNvPr id="12" name="テキスト ボックス 11"/>
          <p:cNvSpPr txBox="1"/>
          <p:nvPr/>
        </p:nvSpPr>
        <p:spPr>
          <a:xfrm>
            <a:off x="1135611" y="3542711"/>
            <a:ext cx="3262432" cy="461665"/>
          </a:xfrm>
          <a:prstGeom prst="rect">
            <a:avLst/>
          </a:prstGeom>
          <a:noFill/>
        </p:spPr>
        <p:txBody>
          <a:bodyPr wrap="none" rtlCol="0">
            <a:spAutoFit/>
          </a:bodyPr>
          <a:lstStyle/>
          <a:p>
            <a:r>
              <a:rPr lang="ja-JP" altLang="en-US" sz="2400" dirty="0" smtClean="0">
                <a:latin typeface="Microsoft JhengHei Light" panose="020B0304030504040204" pitchFamily="34" charset="-120"/>
                <a:ea typeface="Microsoft JhengHei Light" panose="020B0304030504040204" pitchFamily="34" charset="-120"/>
              </a:rPr>
              <a:t>③実施設計・確認申請</a:t>
            </a:r>
            <a:endParaRPr kumimoji="1" lang="en-US" altLang="ja-JP" sz="2400" dirty="0" smtClean="0">
              <a:latin typeface="Microsoft JhengHei Light" panose="020B0304030504040204" pitchFamily="34" charset="-120"/>
              <a:ea typeface="Microsoft JhengHei Light" panose="020B0304030504040204" pitchFamily="34" charset="-120"/>
            </a:endParaRPr>
          </a:p>
        </p:txBody>
      </p:sp>
      <p:sp>
        <p:nvSpPr>
          <p:cNvPr id="14" name="テキスト ボックス 13"/>
          <p:cNvSpPr txBox="1"/>
          <p:nvPr/>
        </p:nvSpPr>
        <p:spPr>
          <a:xfrm>
            <a:off x="1135610" y="4263029"/>
            <a:ext cx="3570208" cy="461665"/>
          </a:xfrm>
          <a:prstGeom prst="rect">
            <a:avLst/>
          </a:prstGeom>
          <a:noFill/>
        </p:spPr>
        <p:txBody>
          <a:bodyPr wrap="none" rtlCol="0">
            <a:spAutoFit/>
          </a:bodyPr>
          <a:lstStyle/>
          <a:p>
            <a:r>
              <a:rPr lang="ja-JP" altLang="en-US" sz="2400" dirty="0" smtClean="0">
                <a:latin typeface="Microsoft JhengHei Light" panose="020B0304030504040204" pitchFamily="34" charset="-120"/>
                <a:ea typeface="Microsoft JhengHei Light" panose="020B0304030504040204" pitchFamily="34" charset="-120"/>
              </a:rPr>
              <a:t>④材料検査・現場監理　</a:t>
            </a:r>
            <a:endParaRPr kumimoji="1" lang="en-US" altLang="ja-JP" sz="2400" dirty="0" smtClean="0">
              <a:latin typeface="Microsoft JhengHei Light" panose="020B0304030504040204" pitchFamily="34" charset="-120"/>
              <a:ea typeface="Microsoft JhengHei Light" panose="020B0304030504040204" pitchFamily="34" charset="-120"/>
            </a:endParaRPr>
          </a:p>
        </p:txBody>
      </p:sp>
      <p:sp>
        <p:nvSpPr>
          <p:cNvPr id="15" name="テキスト ボックス 14"/>
          <p:cNvSpPr txBox="1"/>
          <p:nvPr/>
        </p:nvSpPr>
        <p:spPr>
          <a:xfrm>
            <a:off x="1136436" y="4983347"/>
            <a:ext cx="2031325" cy="461665"/>
          </a:xfrm>
          <a:prstGeom prst="rect">
            <a:avLst/>
          </a:prstGeom>
          <a:noFill/>
        </p:spPr>
        <p:txBody>
          <a:bodyPr wrap="none" rtlCol="0">
            <a:spAutoFit/>
          </a:bodyPr>
          <a:lstStyle/>
          <a:p>
            <a:r>
              <a:rPr lang="ja-JP" altLang="en-US" sz="2400" dirty="0" smtClean="0">
                <a:latin typeface="Microsoft JhengHei Light" panose="020B0304030504040204" pitchFamily="34" charset="-120"/>
                <a:ea typeface="Microsoft JhengHei Light" panose="020B0304030504040204" pitchFamily="34" charset="-120"/>
              </a:rPr>
              <a:t>⑤竣工図作成</a:t>
            </a:r>
            <a:endParaRPr kumimoji="1" lang="en-US" altLang="ja-JP" sz="2400" dirty="0" smtClean="0">
              <a:latin typeface="Microsoft JhengHei Light" panose="020B0304030504040204" pitchFamily="34" charset="-120"/>
              <a:ea typeface="Microsoft JhengHei Light" panose="020B0304030504040204" pitchFamily="34" charset="-120"/>
            </a:endParaRPr>
          </a:p>
        </p:txBody>
      </p:sp>
      <p:pic>
        <p:nvPicPr>
          <p:cNvPr id="2" name="図 1"/>
          <p:cNvPicPr>
            <a:picLocks noChangeAspect="1"/>
          </p:cNvPicPr>
          <p:nvPr/>
        </p:nvPicPr>
        <p:blipFill rotWithShape="1">
          <a:blip r:embed="rId4">
            <a:extLst>
              <a:ext uri="{28A0092B-C50C-407E-A947-70E740481C1C}">
                <a14:useLocalDpi xmlns:a14="http://schemas.microsoft.com/office/drawing/2010/main" val="0"/>
              </a:ext>
            </a:extLst>
          </a:blip>
          <a:srcRect t="6792" r="14879" b="16001"/>
          <a:stretch/>
        </p:blipFill>
        <p:spPr>
          <a:xfrm>
            <a:off x="5464613" y="4273896"/>
            <a:ext cx="3449232" cy="2346385"/>
          </a:xfrm>
          <a:prstGeom prst="rect">
            <a:avLst/>
          </a:prstGeom>
        </p:spPr>
      </p:pic>
      <p:pic>
        <p:nvPicPr>
          <p:cNvPr id="4" name="図 3"/>
          <p:cNvPicPr>
            <a:picLocks noChangeAspect="1"/>
          </p:cNvPicPr>
          <p:nvPr/>
        </p:nvPicPr>
        <p:blipFill rotWithShape="1">
          <a:blip r:embed="rId5">
            <a:extLst>
              <a:ext uri="{28A0092B-C50C-407E-A947-70E740481C1C}">
                <a14:useLocalDpi xmlns:a14="http://schemas.microsoft.com/office/drawing/2010/main" val="0"/>
              </a:ext>
            </a:extLst>
          </a:blip>
          <a:srcRect t="6457" r="11731" b="12832"/>
          <a:stretch/>
        </p:blipFill>
        <p:spPr>
          <a:xfrm>
            <a:off x="5464613" y="1920414"/>
            <a:ext cx="3431798" cy="2353481"/>
          </a:xfrm>
          <a:prstGeom prst="rect">
            <a:avLst/>
          </a:prstGeom>
        </p:spPr>
      </p:pic>
      <p:sp>
        <p:nvSpPr>
          <p:cNvPr id="16" name="テキスト ボックス 15"/>
          <p:cNvSpPr txBox="1"/>
          <p:nvPr/>
        </p:nvSpPr>
        <p:spPr>
          <a:xfrm>
            <a:off x="1136436" y="5703665"/>
            <a:ext cx="3262432" cy="830997"/>
          </a:xfrm>
          <a:prstGeom prst="rect">
            <a:avLst/>
          </a:prstGeom>
          <a:noFill/>
        </p:spPr>
        <p:txBody>
          <a:bodyPr wrap="none" rtlCol="0">
            <a:spAutoFit/>
          </a:bodyPr>
          <a:lstStyle/>
          <a:p>
            <a:r>
              <a:rPr lang="en-US" altLang="ja-JP" sz="2400" dirty="0" smtClean="0">
                <a:latin typeface="Microsoft JhengHei Light" panose="020B0304030504040204" pitchFamily="34" charset="-120"/>
                <a:ea typeface="Microsoft JhengHei Light" panose="020B0304030504040204" pitchFamily="34" charset="-120"/>
              </a:rPr>
              <a:t>※</a:t>
            </a:r>
            <a:r>
              <a:rPr lang="ja-JP" altLang="en-US" sz="2400" dirty="0" smtClean="0">
                <a:latin typeface="Microsoft JhengHei Light" panose="020B0304030504040204" pitchFamily="34" charset="-120"/>
                <a:ea typeface="Microsoft JhengHei Light" panose="020B0304030504040204" pitchFamily="34" charset="-120"/>
              </a:rPr>
              <a:t>建築系学校卒業</a:t>
            </a:r>
            <a:endParaRPr lang="en-US" altLang="ja-JP" sz="2400" dirty="0" smtClean="0">
              <a:latin typeface="Microsoft JhengHei Light" panose="020B0304030504040204" pitchFamily="34" charset="-120"/>
              <a:ea typeface="Microsoft JhengHei Light" panose="020B0304030504040204" pitchFamily="34" charset="-120"/>
            </a:endParaRPr>
          </a:p>
          <a:p>
            <a:r>
              <a:rPr lang="ja-JP" altLang="en-US" sz="2400" dirty="0" smtClean="0">
                <a:latin typeface="Microsoft JhengHei Light" panose="020B0304030504040204" pitchFamily="34" charset="-120"/>
                <a:ea typeface="Microsoft JhengHei Light" panose="020B0304030504040204" pitchFamily="34" charset="-120"/>
              </a:rPr>
              <a:t>または建築資格保有者</a:t>
            </a:r>
            <a:endParaRPr kumimoji="1" lang="en-US" altLang="ja-JP" sz="2400" dirty="0" smtClean="0">
              <a:latin typeface="Microsoft JhengHei Light" panose="020B0304030504040204" pitchFamily="34" charset="-120"/>
              <a:ea typeface="Microsoft JhengHei Light" panose="020B0304030504040204" pitchFamily="34" charset="-120"/>
            </a:endParaRPr>
          </a:p>
        </p:txBody>
      </p:sp>
    </p:spTree>
    <p:extLst>
      <p:ext uri="{BB962C8B-B14F-4D97-AF65-F5344CB8AC3E}">
        <p14:creationId xmlns:p14="http://schemas.microsoft.com/office/powerpoint/2010/main" val="267038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821432"/>
            <a:ext cx="91440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32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具体的</a:t>
            </a:r>
            <a:r>
              <a:rPr lang="ja-JP" altLang="en-US" sz="32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な仕事（経理事務）</a:t>
            </a:r>
            <a:endParaRPr lang="en-US" altLang="ja-JP" sz="32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1406207"/>
            <a:ext cx="6851228"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sp>
        <p:nvSpPr>
          <p:cNvPr id="9" name="テキスト ボックス 8"/>
          <p:cNvSpPr txBox="1"/>
          <p:nvPr/>
        </p:nvSpPr>
        <p:spPr>
          <a:xfrm>
            <a:off x="1136436" y="2104152"/>
            <a:ext cx="2646878" cy="461665"/>
          </a:xfrm>
          <a:prstGeom prst="rect">
            <a:avLst/>
          </a:prstGeom>
          <a:noFill/>
        </p:spPr>
        <p:txBody>
          <a:bodyPr wrap="none" rtlCol="0">
            <a:spAutoFit/>
          </a:bodyPr>
          <a:lstStyle/>
          <a:p>
            <a:r>
              <a:rPr kumimoji="1" lang="ja-JP" altLang="en-US" sz="2400" dirty="0" smtClean="0">
                <a:latin typeface="Microsoft JhengHei Light" panose="020B0304030504040204" pitchFamily="34" charset="-120"/>
                <a:ea typeface="Microsoft JhengHei Light" panose="020B0304030504040204" pitchFamily="34" charset="-120"/>
              </a:rPr>
              <a:t>①電話・来客応対</a:t>
            </a:r>
            <a:endParaRPr kumimoji="1" lang="en-US" altLang="ja-JP" sz="2400" dirty="0" smtClean="0">
              <a:latin typeface="Microsoft JhengHei Light" panose="020B0304030504040204" pitchFamily="34" charset="-120"/>
              <a:ea typeface="Microsoft JhengHei Light" panose="020B0304030504040204" pitchFamily="34" charset="-120"/>
            </a:endParaRPr>
          </a:p>
        </p:txBody>
      </p:sp>
      <p:sp>
        <p:nvSpPr>
          <p:cNvPr id="10" name="テキスト ボックス 9"/>
          <p:cNvSpPr txBox="1"/>
          <p:nvPr/>
        </p:nvSpPr>
        <p:spPr>
          <a:xfrm>
            <a:off x="1136437" y="2824470"/>
            <a:ext cx="2954655" cy="461665"/>
          </a:xfrm>
          <a:prstGeom prst="rect">
            <a:avLst/>
          </a:prstGeom>
          <a:noFill/>
        </p:spPr>
        <p:txBody>
          <a:bodyPr wrap="none" rtlCol="0">
            <a:spAutoFit/>
          </a:bodyPr>
          <a:lstStyle/>
          <a:p>
            <a:r>
              <a:rPr lang="ja-JP" altLang="en-US" sz="2400" dirty="0" smtClean="0">
                <a:latin typeface="Microsoft JhengHei Light" panose="020B0304030504040204" pitchFamily="34" charset="-120"/>
                <a:ea typeface="Microsoft JhengHei Light" panose="020B0304030504040204" pitchFamily="34" charset="-120"/>
              </a:rPr>
              <a:t>②会計伝票・仕分け</a:t>
            </a:r>
            <a:endParaRPr kumimoji="1" lang="en-US" altLang="ja-JP" sz="2400" dirty="0" smtClean="0">
              <a:latin typeface="Microsoft JhengHei Light" panose="020B0304030504040204" pitchFamily="34" charset="-120"/>
              <a:ea typeface="Microsoft JhengHei Light" panose="020B0304030504040204" pitchFamily="34" charset="-120"/>
            </a:endParaRPr>
          </a:p>
        </p:txBody>
      </p:sp>
      <p:sp>
        <p:nvSpPr>
          <p:cNvPr id="12" name="テキスト ボックス 11"/>
          <p:cNvSpPr txBox="1"/>
          <p:nvPr/>
        </p:nvSpPr>
        <p:spPr>
          <a:xfrm>
            <a:off x="1136437" y="3544788"/>
            <a:ext cx="1723549" cy="461665"/>
          </a:xfrm>
          <a:prstGeom prst="rect">
            <a:avLst/>
          </a:prstGeom>
          <a:noFill/>
        </p:spPr>
        <p:txBody>
          <a:bodyPr wrap="none" rtlCol="0">
            <a:spAutoFit/>
          </a:bodyPr>
          <a:lstStyle/>
          <a:p>
            <a:r>
              <a:rPr lang="ja-JP" altLang="en-US" sz="2400" dirty="0">
                <a:latin typeface="Microsoft JhengHei Light" panose="020B0304030504040204" pitchFamily="34" charset="-120"/>
                <a:ea typeface="Microsoft JhengHei Light" panose="020B0304030504040204" pitchFamily="34" charset="-120"/>
              </a:rPr>
              <a:t>③経費</a:t>
            </a:r>
            <a:r>
              <a:rPr lang="ja-JP" altLang="en-US" sz="2400" dirty="0" smtClean="0">
                <a:latin typeface="Microsoft JhengHei Light" panose="020B0304030504040204" pitchFamily="34" charset="-120"/>
                <a:ea typeface="Microsoft JhengHei Light" panose="020B0304030504040204" pitchFamily="34" charset="-120"/>
              </a:rPr>
              <a:t>精算</a:t>
            </a:r>
            <a:endParaRPr lang="en-US" altLang="ja-JP" sz="2400" dirty="0">
              <a:latin typeface="Microsoft JhengHei Light" panose="020B0304030504040204" pitchFamily="34" charset="-120"/>
              <a:ea typeface="Microsoft JhengHei Light" panose="020B0304030504040204" pitchFamily="34" charset="-120"/>
            </a:endParaRPr>
          </a:p>
        </p:txBody>
      </p:sp>
      <p:sp>
        <p:nvSpPr>
          <p:cNvPr id="14" name="テキスト ボックス 13"/>
          <p:cNvSpPr txBox="1"/>
          <p:nvPr/>
        </p:nvSpPr>
        <p:spPr>
          <a:xfrm>
            <a:off x="1136436" y="4265106"/>
            <a:ext cx="2031325" cy="461665"/>
          </a:xfrm>
          <a:prstGeom prst="rect">
            <a:avLst/>
          </a:prstGeom>
          <a:noFill/>
        </p:spPr>
        <p:txBody>
          <a:bodyPr wrap="none" rtlCol="0">
            <a:spAutoFit/>
          </a:bodyPr>
          <a:lstStyle/>
          <a:p>
            <a:r>
              <a:rPr lang="ja-JP" altLang="en-US" sz="2400" dirty="0" smtClean="0">
                <a:latin typeface="Microsoft JhengHei Light" panose="020B0304030504040204" pitchFamily="34" charset="-120"/>
                <a:ea typeface="Microsoft JhengHei Light" panose="020B0304030504040204" pitchFamily="34" charset="-120"/>
              </a:rPr>
              <a:t>④給与事務　</a:t>
            </a:r>
            <a:endParaRPr kumimoji="1" lang="en-US" altLang="ja-JP" sz="2400" dirty="0" smtClean="0">
              <a:latin typeface="Microsoft JhengHei Light" panose="020B0304030504040204" pitchFamily="34" charset="-120"/>
              <a:ea typeface="Microsoft JhengHei Light" panose="020B0304030504040204" pitchFamily="34" charset="-120"/>
            </a:endParaRPr>
          </a:p>
        </p:txBody>
      </p:sp>
      <p:sp>
        <p:nvSpPr>
          <p:cNvPr id="15" name="テキスト ボックス 14"/>
          <p:cNvSpPr txBox="1"/>
          <p:nvPr/>
        </p:nvSpPr>
        <p:spPr>
          <a:xfrm>
            <a:off x="1137262" y="4985424"/>
            <a:ext cx="2339102" cy="461665"/>
          </a:xfrm>
          <a:prstGeom prst="rect">
            <a:avLst/>
          </a:prstGeom>
          <a:noFill/>
        </p:spPr>
        <p:txBody>
          <a:bodyPr wrap="none" rtlCol="0">
            <a:spAutoFit/>
          </a:bodyPr>
          <a:lstStyle/>
          <a:p>
            <a:r>
              <a:rPr lang="ja-JP" altLang="en-US" sz="2400" dirty="0">
                <a:latin typeface="Microsoft JhengHei Light" panose="020B0304030504040204" pitchFamily="34" charset="-120"/>
                <a:ea typeface="Microsoft JhengHei Light" panose="020B0304030504040204" pitchFamily="34" charset="-120"/>
              </a:rPr>
              <a:t>⑤貸ビル業事務</a:t>
            </a:r>
            <a:endParaRPr kumimoji="1" lang="en-US" altLang="ja-JP" sz="2400" dirty="0" smtClean="0">
              <a:latin typeface="Microsoft JhengHei Light" panose="020B0304030504040204" pitchFamily="34" charset="-120"/>
              <a:ea typeface="Microsoft JhengHei Light" panose="020B0304030504040204" pitchFamily="34" charset="-120"/>
            </a:endParaRPr>
          </a:p>
        </p:txBody>
      </p:sp>
      <p:sp>
        <p:nvSpPr>
          <p:cNvPr id="16" name="テキスト ボックス 15"/>
          <p:cNvSpPr txBox="1"/>
          <p:nvPr/>
        </p:nvSpPr>
        <p:spPr>
          <a:xfrm>
            <a:off x="1137262" y="5705742"/>
            <a:ext cx="4445448" cy="461665"/>
          </a:xfrm>
          <a:prstGeom prst="rect">
            <a:avLst/>
          </a:prstGeom>
          <a:noFill/>
        </p:spPr>
        <p:txBody>
          <a:bodyPr wrap="none" rtlCol="0">
            <a:spAutoFit/>
          </a:bodyPr>
          <a:lstStyle/>
          <a:p>
            <a:r>
              <a:rPr lang="en-US" altLang="ja-JP" sz="2400" dirty="0" smtClean="0">
                <a:latin typeface="Microsoft JhengHei Light" panose="020B0304030504040204" pitchFamily="34" charset="-120"/>
                <a:ea typeface="Microsoft JhengHei Light" panose="020B0304030504040204" pitchFamily="34" charset="-120"/>
              </a:rPr>
              <a:t>※</a:t>
            </a:r>
            <a:r>
              <a:rPr lang="ja-JP" altLang="en-US" sz="2400" dirty="0" smtClean="0">
                <a:latin typeface="Microsoft JhengHei Light" panose="020B0304030504040204" pitchFamily="34" charset="-120"/>
                <a:ea typeface="Microsoft JhengHei Light" panose="020B0304030504040204" pitchFamily="34" charset="-120"/>
              </a:rPr>
              <a:t>経理事務経験者・要簿記資格</a:t>
            </a:r>
            <a:endParaRPr kumimoji="1" lang="en-US" altLang="ja-JP" sz="2400" dirty="0" smtClean="0">
              <a:latin typeface="Microsoft JhengHei Light" panose="020B0304030504040204" pitchFamily="34" charset="-120"/>
              <a:ea typeface="Microsoft JhengHei Light" panose="020B0304030504040204" pitchFamily="34" charset="-120"/>
            </a:endParaRPr>
          </a:p>
        </p:txBody>
      </p:sp>
      <p:pic>
        <p:nvPicPr>
          <p:cNvPr id="3" name="図 2"/>
          <p:cNvPicPr>
            <a:picLocks noChangeAspect="1"/>
          </p:cNvPicPr>
          <p:nvPr/>
        </p:nvPicPr>
        <p:blipFill rotWithShape="1">
          <a:blip r:embed="rId4">
            <a:extLst>
              <a:ext uri="{28A0092B-C50C-407E-A947-70E740481C1C}">
                <a14:useLocalDpi xmlns:a14="http://schemas.microsoft.com/office/drawing/2010/main" val="0"/>
              </a:ext>
            </a:extLst>
          </a:blip>
          <a:srcRect b="15485"/>
          <a:stretch/>
        </p:blipFill>
        <p:spPr>
          <a:xfrm>
            <a:off x="5619764" y="4175185"/>
            <a:ext cx="3226909" cy="2044496"/>
          </a:xfrm>
          <a:prstGeom prst="rect">
            <a:avLst/>
          </a:prstGeom>
        </p:spPr>
      </p:pic>
      <p:pic>
        <p:nvPicPr>
          <p:cNvPr id="5" name="図 4"/>
          <p:cNvPicPr>
            <a:picLocks noChangeAspect="1"/>
          </p:cNvPicPr>
          <p:nvPr/>
        </p:nvPicPr>
        <p:blipFill rotWithShape="1">
          <a:blip r:embed="rId5">
            <a:extLst>
              <a:ext uri="{28A0092B-C50C-407E-A947-70E740481C1C}">
                <a14:useLocalDpi xmlns:a14="http://schemas.microsoft.com/office/drawing/2010/main" val="0"/>
              </a:ext>
            </a:extLst>
          </a:blip>
          <a:srcRect l="945" t="1245" r="1427" b="2888"/>
          <a:stretch/>
        </p:blipFill>
        <p:spPr>
          <a:xfrm>
            <a:off x="4779034" y="2104153"/>
            <a:ext cx="4067639" cy="2029270"/>
          </a:xfrm>
          <a:prstGeom prst="rect">
            <a:avLst/>
          </a:prstGeom>
        </p:spPr>
      </p:pic>
    </p:spTree>
    <p:extLst>
      <p:ext uri="{BB962C8B-B14F-4D97-AF65-F5344CB8AC3E}">
        <p14:creationId xmlns:p14="http://schemas.microsoft.com/office/powerpoint/2010/main" val="362030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818587"/>
            <a:ext cx="91440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32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会社のこと</a:t>
            </a:r>
            <a:endParaRPr lang="en-US" altLang="ja-JP" sz="32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1406207"/>
            <a:ext cx="6851228"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2" name="テキスト ボックス 1"/>
          <p:cNvSpPr txBox="1"/>
          <p:nvPr/>
        </p:nvSpPr>
        <p:spPr>
          <a:xfrm>
            <a:off x="1111848" y="1842651"/>
            <a:ext cx="6851228" cy="461665"/>
          </a:xfrm>
          <a:prstGeom prst="rect">
            <a:avLst/>
          </a:prstGeom>
          <a:noFill/>
        </p:spPr>
        <p:txBody>
          <a:bodyPr wrap="square" rtlCol="0">
            <a:spAutoFit/>
          </a:bodyPr>
          <a:lstStyle/>
          <a:p>
            <a:r>
              <a:rPr kumimoji="1" lang="ja-JP" altLang="en-US" sz="2400" dirty="0" smtClean="0">
                <a:latin typeface="Microsoft JhengHei Light" panose="020B0304030504040204" pitchFamily="34" charset="-120"/>
                <a:ea typeface="Microsoft JhengHei Light" panose="020B0304030504040204" pitchFamily="34" charset="-120"/>
              </a:rPr>
              <a:t>・社風</a:t>
            </a:r>
            <a:endParaRPr kumimoji="1" lang="en-US" altLang="ja-JP" sz="2400" dirty="0" smtClean="0">
              <a:latin typeface="Microsoft JhengHei Light" panose="020B0304030504040204" pitchFamily="34" charset="-120"/>
              <a:ea typeface="Microsoft JhengHei Light" panose="020B0304030504040204" pitchFamily="34" charset="-120"/>
            </a:endParaRP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sp>
        <p:nvSpPr>
          <p:cNvPr id="11" name="テキスト ボックス 10"/>
          <p:cNvSpPr txBox="1"/>
          <p:nvPr/>
        </p:nvSpPr>
        <p:spPr>
          <a:xfrm>
            <a:off x="1135611" y="2516968"/>
            <a:ext cx="6851228" cy="461665"/>
          </a:xfrm>
          <a:prstGeom prst="rect">
            <a:avLst/>
          </a:prstGeom>
          <a:noFill/>
        </p:spPr>
        <p:txBody>
          <a:bodyPr wrap="square" rtlCol="0">
            <a:spAutoFit/>
          </a:bodyPr>
          <a:lstStyle/>
          <a:p>
            <a:r>
              <a:rPr lang="ja-JP" altLang="en-US" sz="2400" dirty="0" smtClean="0">
                <a:latin typeface="Microsoft JhengHei Light" panose="020B0304030504040204" pitchFamily="34" charset="-120"/>
                <a:ea typeface="Microsoft JhengHei Light" panose="020B0304030504040204" pitchFamily="34" charset="-120"/>
              </a:rPr>
              <a:t>まじめ　</a:t>
            </a:r>
            <a:r>
              <a:rPr kumimoji="1" lang="ja-JP" altLang="en-US" sz="2400" dirty="0" smtClean="0">
                <a:latin typeface="Microsoft JhengHei Light" panose="020B0304030504040204" pitchFamily="34" charset="-120"/>
                <a:ea typeface="Microsoft JhengHei Light" panose="020B0304030504040204" pitchFamily="34" charset="-120"/>
              </a:rPr>
              <a:t>技術・品質　社長が若くざっくばらん</a:t>
            </a:r>
            <a:endParaRPr kumimoji="1" lang="en-US" altLang="ja-JP" sz="2400" dirty="0" smtClean="0">
              <a:latin typeface="Microsoft JhengHei Light" panose="020B0304030504040204" pitchFamily="34" charset="-120"/>
              <a:ea typeface="Microsoft JhengHei Light" panose="020B0304030504040204" pitchFamily="34" charset="-120"/>
            </a:endParaRPr>
          </a:p>
        </p:txBody>
      </p:sp>
      <p:sp>
        <p:nvSpPr>
          <p:cNvPr id="14" name="テキスト ボックス 13"/>
          <p:cNvSpPr txBox="1"/>
          <p:nvPr/>
        </p:nvSpPr>
        <p:spPr>
          <a:xfrm>
            <a:off x="1111847" y="3281157"/>
            <a:ext cx="3434273" cy="2677656"/>
          </a:xfrm>
          <a:prstGeom prst="rect">
            <a:avLst/>
          </a:prstGeom>
          <a:noFill/>
        </p:spPr>
        <p:txBody>
          <a:bodyPr wrap="square" rtlCol="0">
            <a:spAutoFit/>
          </a:bodyPr>
          <a:lstStyle/>
          <a:p>
            <a:r>
              <a:rPr kumimoji="1" lang="ja-JP" altLang="en-US" sz="2400" dirty="0" smtClean="0">
                <a:latin typeface="Microsoft JhengHei Light" panose="020B0304030504040204" pitchFamily="34" charset="-120"/>
                <a:ea typeface="Microsoft JhengHei Light" panose="020B0304030504040204" pitchFamily="34" charset="-120"/>
              </a:rPr>
              <a:t>・社員数　１１名</a:t>
            </a:r>
            <a:endParaRPr kumimoji="1" lang="en-US" altLang="ja-JP" sz="2400" dirty="0" smtClean="0">
              <a:latin typeface="Microsoft JhengHei Light" panose="020B0304030504040204" pitchFamily="34" charset="-120"/>
              <a:ea typeface="Microsoft JhengHei Light" panose="020B0304030504040204" pitchFamily="34" charset="-120"/>
            </a:endParaRPr>
          </a:p>
          <a:p>
            <a:endParaRPr lang="en-US" altLang="ja-JP" sz="2400" dirty="0" smtClean="0">
              <a:latin typeface="Microsoft JhengHei Light" panose="020B0304030504040204" pitchFamily="34" charset="-120"/>
              <a:ea typeface="Microsoft JhengHei Light" panose="020B0304030504040204" pitchFamily="34" charset="-120"/>
            </a:endParaRPr>
          </a:p>
          <a:p>
            <a:r>
              <a:rPr lang="ja-JP" altLang="en-US" sz="2400" dirty="0">
                <a:latin typeface="Microsoft JhengHei Light" panose="020B0304030504040204" pitchFamily="34" charset="-120"/>
                <a:ea typeface="Microsoft JhengHei Light" panose="020B0304030504040204" pitchFamily="34" charset="-120"/>
              </a:rPr>
              <a:t>１</a:t>
            </a:r>
            <a:r>
              <a:rPr lang="ja-JP" altLang="en-US" sz="2400" dirty="0" smtClean="0">
                <a:latin typeface="Microsoft JhengHei Light" panose="020B0304030504040204" pitchFamily="34" charset="-120"/>
                <a:ea typeface="Microsoft JhengHei Light" panose="020B0304030504040204" pitchFamily="34" charset="-120"/>
              </a:rPr>
              <a:t>級建築士　  　　２名</a:t>
            </a:r>
            <a:endParaRPr lang="en-US" altLang="ja-JP" sz="2400" dirty="0" smtClean="0">
              <a:latin typeface="Microsoft JhengHei Light" panose="020B0304030504040204" pitchFamily="34" charset="-120"/>
              <a:ea typeface="Microsoft JhengHei Light" panose="020B0304030504040204" pitchFamily="34" charset="-120"/>
            </a:endParaRPr>
          </a:p>
          <a:p>
            <a:r>
              <a:rPr lang="ja-JP" altLang="en-US" sz="2400" dirty="0">
                <a:latin typeface="Microsoft JhengHei Light" panose="020B0304030504040204" pitchFamily="34" charset="-120"/>
                <a:ea typeface="Microsoft JhengHei Light" panose="020B0304030504040204" pitchFamily="34" charset="-120"/>
              </a:rPr>
              <a:t>２</a:t>
            </a:r>
            <a:r>
              <a:rPr lang="ja-JP" altLang="en-US" sz="2400" dirty="0" smtClean="0">
                <a:latin typeface="Microsoft JhengHei Light" panose="020B0304030504040204" pitchFamily="34" charset="-120"/>
                <a:ea typeface="Microsoft JhengHei Light" panose="020B0304030504040204" pitchFamily="34" charset="-120"/>
              </a:rPr>
              <a:t>級建築士　  　　２名</a:t>
            </a:r>
            <a:endParaRPr lang="en-US" altLang="ja-JP" sz="2400" dirty="0" smtClean="0">
              <a:latin typeface="Microsoft JhengHei Light" panose="020B0304030504040204" pitchFamily="34" charset="-120"/>
              <a:ea typeface="Microsoft JhengHei Light" panose="020B0304030504040204" pitchFamily="34" charset="-120"/>
            </a:endParaRPr>
          </a:p>
          <a:p>
            <a:r>
              <a:rPr lang="ja-JP" altLang="en-US" sz="2400" dirty="0" smtClean="0">
                <a:latin typeface="Microsoft JhengHei Light" panose="020B0304030504040204" pitchFamily="34" charset="-120"/>
                <a:ea typeface="Microsoft JhengHei Light" panose="020B0304030504040204" pitchFamily="34" charset="-120"/>
              </a:rPr>
              <a:t>１級施工管理技士  ３名</a:t>
            </a:r>
            <a:endParaRPr lang="en-US" altLang="ja-JP" sz="2400" dirty="0" smtClean="0">
              <a:latin typeface="Microsoft JhengHei Light" panose="020B0304030504040204" pitchFamily="34" charset="-120"/>
              <a:ea typeface="Microsoft JhengHei Light" panose="020B0304030504040204" pitchFamily="34" charset="-120"/>
            </a:endParaRPr>
          </a:p>
          <a:p>
            <a:r>
              <a:rPr lang="ja-JP" altLang="en-US" sz="2400" dirty="0" smtClean="0">
                <a:latin typeface="Microsoft JhengHei Light" panose="020B0304030504040204" pitchFamily="34" charset="-120"/>
                <a:ea typeface="Microsoft JhengHei Light" panose="020B0304030504040204" pitchFamily="34" charset="-120"/>
              </a:rPr>
              <a:t>建設業経理士  　　１名</a:t>
            </a:r>
            <a:endParaRPr lang="en-US" altLang="ja-JP" sz="2400" dirty="0">
              <a:latin typeface="Microsoft JhengHei Light" panose="020B0304030504040204" pitchFamily="34" charset="-120"/>
              <a:ea typeface="Microsoft JhengHei Light" panose="020B0304030504040204" pitchFamily="34" charset="-120"/>
            </a:endParaRPr>
          </a:p>
          <a:p>
            <a:r>
              <a:rPr lang="ja-JP" altLang="en-US" sz="2400" dirty="0" smtClean="0">
                <a:latin typeface="Microsoft JhengHei Light" panose="020B0304030504040204" pitchFamily="34" charset="-120"/>
                <a:ea typeface="Microsoft JhengHei Light" panose="020B0304030504040204" pitchFamily="34" charset="-120"/>
              </a:rPr>
              <a:t>宅建士　　　 　　 １名</a:t>
            </a:r>
            <a:endParaRPr lang="en-US" altLang="ja-JP" sz="2400" dirty="0" smtClean="0">
              <a:latin typeface="Microsoft JhengHei Light" panose="020B0304030504040204" pitchFamily="34" charset="-120"/>
              <a:ea typeface="Microsoft JhengHei Light" panose="020B0304030504040204" pitchFamily="34" charset="-120"/>
            </a:endParaRPr>
          </a:p>
        </p:txBody>
      </p:sp>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7077" y="3191285"/>
            <a:ext cx="2839762" cy="2815281"/>
          </a:xfrm>
          <a:prstGeom prst="rect">
            <a:avLst/>
          </a:prstGeom>
        </p:spPr>
      </p:pic>
    </p:spTree>
    <p:extLst>
      <p:ext uri="{BB962C8B-B14F-4D97-AF65-F5344CB8AC3E}">
        <p14:creationId xmlns:p14="http://schemas.microsoft.com/office/powerpoint/2010/main" val="187270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818587"/>
            <a:ext cx="91440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32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会社のこと</a:t>
            </a:r>
            <a:endParaRPr lang="en-US" altLang="ja-JP" sz="32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1406207"/>
            <a:ext cx="6851228"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sp>
        <p:nvSpPr>
          <p:cNvPr id="12" name="テキスト ボックス 11"/>
          <p:cNvSpPr txBox="1"/>
          <p:nvPr/>
        </p:nvSpPr>
        <p:spPr>
          <a:xfrm>
            <a:off x="1561004" y="1709858"/>
            <a:ext cx="6000442" cy="461665"/>
          </a:xfrm>
          <a:prstGeom prst="rect">
            <a:avLst/>
          </a:prstGeom>
          <a:noFill/>
        </p:spPr>
        <p:txBody>
          <a:bodyPr wrap="square" rtlCol="0">
            <a:spAutoFit/>
          </a:bodyPr>
          <a:lstStyle/>
          <a:p>
            <a:r>
              <a:rPr kumimoji="1" lang="ja-JP" altLang="en-US" sz="2400" dirty="0" smtClean="0">
                <a:latin typeface="Microsoft JhengHei Light" panose="020B0304030504040204" pitchFamily="34" charset="-120"/>
                <a:ea typeface="Microsoft JhengHei Light" panose="020B0304030504040204" pitchFamily="34" charset="-120"/>
              </a:rPr>
              <a:t>経営状況　７１期連続黒字　優良申告法人</a:t>
            </a:r>
            <a:endParaRPr kumimoji="1" lang="en-US" altLang="ja-JP" sz="2400" dirty="0" smtClean="0">
              <a:latin typeface="Microsoft JhengHei Light" panose="020B0304030504040204" pitchFamily="34" charset="-120"/>
              <a:ea typeface="Microsoft JhengHei Light" panose="020B0304030504040204" pitchFamily="34" charset="-120"/>
            </a:endParaRPr>
          </a:p>
        </p:txBody>
      </p:sp>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5476" y="2239240"/>
            <a:ext cx="3953047" cy="2964786"/>
          </a:xfrm>
          <a:prstGeom prst="rect">
            <a:avLst/>
          </a:prstGeom>
        </p:spPr>
      </p:pic>
      <p:sp>
        <p:nvSpPr>
          <p:cNvPr id="15" name="テキスト ボックス 14"/>
          <p:cNvSpPr txBox="1"/>
          <p:nvPr/>
        </p:nvSpPr>
        <p:spPr>
          <a:xfrm>
            <a:off x="960675" y="5392319"/>
            <a:ext cx="7536344" cy="461665"/>
          </a:xfrm>
          <a:prstGeom prst="rect">
            <a:avLst/>
          </a:prstGeom>
          <a:noFill/>
        </p:spPr>
        <p:txBody>
          <a:bodyPr wrap="square" rtlCol="0">
            <a:spAutoFit/>
          </a:bodyPr>
          <a:lstStyle/>
          <a:p>
            <a:pPr algn="ctr"/>
            <a:r>
              <a:rPr kumimoji="1" lang="ja-JP" altLang="en-US" sz="2400" dirty="0" smtClean="0">
                <a:latin typeface="Microsoft JhengHei Light" panose="020B0304030504040204" pitchFamily="34" charset="-120"/>
                <a:ea typeface="Microsoft JhengHei Light" panose="020B0304030504040204" pitchFamily="34" charset="-120"/>
              </a:rPr>
              <a:t>個人ノルマはありません</a:t>
            </a:r>
            <a:endParaRPr kumimoji="1" lang="en-US" altLang="ja-JP" sz="2400" dirty="0" smtClean="0">
              <a:latin typeface="Microsoft JhengHei Light" panose="020B0304030504040204" pitchFamily="34" charset="-120"/>
              <a:ea typeface="Microsoft JhengHei Light" panose="020B0304030504040204" pitchFamily="34" charset="-120"/>
            </a:endParaRPr>
          </a:p>
        </p:txBody>
      </p:sp>
      <p:sp>
        <p:nvSpPr>
          <p:cNvPr id="16" name="テキスト ボックス 15"/>
          <p:cNvSpPr txBox="1"/>
          <p:nvPr/>
        </p:nvSpPr>
        <p:spPr>
          <a:xfrm>
            <a:off x="793053" y="5857668"/>
            <a:ext cx="7536344" cy="830997"/>
          </a:xfrm>
          <a:prstGeom prst="rect">
            <a:avLst/>
          </a:prstGeom>
          <a:noFill/>
        </p:spPr>
        <p:txBody>
          <a:bodyPr wrap="square" rtlCol="0">
            <a:spAutoFit/>
          </a:bodyPr>
          <a:lstStyle/>
          <a:p>
            <a:pPr algn="ctr"/>
            <a:r>
              <a:rPr lang="ja-JP" altLang="en-US" sz="2400" dirty="0" smtClean="0">
                <a:latin typeface="Microsoft JhengHei Light" panose="020B0304030504040204" pitchFamily="34" charset="-120"/>
                <a:ea typeface="Microsoft JhengHei Light" panose="020B0304030504040204" pitchFamily="34" charset="-120"/>
              </a:rPr>
              <a:t>会社の目標を同僚と一緒に達成するのが</a:t>
            </a:r>
            <a:endParaRPr lang="en-US" altLang="ja-JP" sz="2400" dirty="0" smtClean="0">
              <a:latin typeface="Microsoft JhengHei Light" panose="020B0304030504040204" pitchFamily="34" charset="-120"/>
              <a:ea typeface="Microsoft JhengHei Light" panose="020B0304030504040204" pitchFamily="34" charset="-120"/>
            </a:endParaRPr>
          </a:p>
          <a:p>
            <a:pPr algn="ctr"/>
            <a:r>
              <a:rPr lang="ja-JP" altLang="en-US" sz="2400" dirty="0" smtClean="0">
                <a:latin typeface="Microsoft JhengHei Light" panose="020B0304030504040204" pitchFamily="34" charset="-120"/>
                <a:ea typeface="Microsoft JhengHei Light" panose="020B0304030504040204" pitchFamily="34" charset="-120"/>
              </a:rPr>
              <a:t>戎工務店の目標です</a:t>
            </a:r>
            <a:endParaRPr kumimoji="1" lang="en-US" altLang="ja-JP" sz="2400" dirty="0" smtClean="0">
              <a:latin typeface="Microsoft JhengHei Light" panose="020B0304030504040204" pitchFamily="34" charset="-120"/>
              <a:ea typeface="Microsoft JhengHei Light" panose="020B0304030504040204" pitchFamily="34" charset="-120"/>
            </a:endParaRPr>
          </a:p>
        </p:txBody>
      </p:sp>
    </p:spTree>
    <p:extLst>
      <p:ext uri="{BB962C8B-B14F-4D97-AF65-F5344CB8AC3E}">
        <p14:creationId xmlns:p14="http://schemas.microsoft.com/office/powerpoint/2010/main" val="278430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818587"/>
            <a:ext cx="91440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32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会社のこと</a:t>
            </a:r>
            <a:endParaRPr lang="en-US" altLang="ja-JP" sz="32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1406207"/>
            <a:ext cx="6851228"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sp>
        <p:nvSpPr>
          <p:cNvPr id="10" name="テキスト ボックス 9"/>
          <p:cNvSpPr txBox="1"/>
          <p:nvPr/>
        </p:nvSpPr>
        <p:spPr>
          <a:xfrm>
            <a:off x="1135611" y="4550382"/>
            <a:ext cx="7113250" cy="1200329"/>
          </a:xfrm>
          <a:prstGeom prst="rect">
            <a:avLst/>
          </a:prstGeom>
          <a:noFill/>
        </p:spPr>
        <p:txBody>
          <a:bodyPr wrap="square" rtlCol="0">
            <a:spAutoFit/>
          </a:bodyPr>
          <a:lstStyle/>
          <a:p>
            <a:r>
              <a:rPr kumimoji="1" lang="ja-JP" altLang="en-US" sz="2400" dirty="0" smtClean="0">
                <a:latin typeface="Microsoft JhengHei Light" panose="020B0304030504040204" pitchFamily="34" charset="-120"/>
                <a:ea typeface="Microsoft JhengHei Light" panose="020B0304030504040204" pitchFamily="34" charset="-120"/>
              </a:rPr>
              <a:t>福利厚生　社宅（自社賃貸物件）、</a:t>
            </a:r>
            <a:r>
              <a:rPr lang="ja-JP" altLang="en-US" sz="2400" dirty="0" smtClean="0">
                <a:latin typeface="Microsoft JhengHei Light" panose="020B0304030504040204" pitchFamily="34" charset="-120"/>
                <a:ea typeface="Microsoft JhengHei Light" panose="020B0304030504040204" pitchFamily="34" charset="-120"/>
              </a:rPr>
              <a:t>雇用保険、</a:t>
            </a:r>
            <a:endParaRPr lang="en-US" altLang="ja-JP" sz="2400" dirty="0" smtClean="0">
              <a:latin typeface="Microsoft JhengHei Light" panose="020B0304030504040204" pitchFamily="34" charset="-120"/>
              <a:ea typeface="Microsoft JhengHei Light" panose="020B0304030504040204" pitchFamily="34" charset="-120"/>
            </a:endParaRPr>
          </a:p>
          <a:p>
            <a:r>
              <a:rPr lang="ja-JP" altLang="en-US" sz="2400" dirty="0">
                <a:latin typeface="Microsoft JhengHei Light" panose="020B0304030504040204" pitchFamily="34" charset="-120"/>
                <a:ea typeface="Microsoft JhengHei Light" panose="020B0304030504040204" pitchFamily="34" charset="-120"/>
              </a:rPr>
              <a:t>　</a:t>
            </a:r>
            <a:r>
              <a:rPr lang="ja-JP" altLang="en-US" sz="2400" dirty="0" smtClean="0">
                <a:latin typeface="Microsoft JhengHei Light" panose="020B0304030504040204" pitchFamily="34" charset="-120"/>
                <a:ea typeface="Microsoft JhengHei Light" panose="020B0304030504040204" pitchFamily="34" charset="-120"/>
              </a:rPr>
              <a:t>　　　　厚生年金、中小企業退職金共済、</a:t>
            </a:r>
            <a:endParaRPr lang="en-US" altLang="ja-JP" sz="2400" dirty="0" smtClean="0">
              <a:latin typeface="Microsoft JhengHei Light" panose="020B0304030504040204" pitchFamily="34" charset="-120"/>
              <a:ea typeface="Microsoft JhengHei Light" panose="020B0304030504040204" pitchFamily="34" charset="-120"/>
            </a:endParaRPr>
          </a:p>
          <a:p>
            <a:r>
              <a:rPr lang="ja-JP" altLang="en-US" sz="2400" dirty="0">
                <a:latin typeface="Microsoft JhengHei Light" panose="020B0304030504040204" pitchFamily="34" charset="-120"/>
                <a:ea typeface="Microsoft JhengHei Light" panose="020B0304030504040204" pitchFamily="34" charset="-120"/>
              </a:rPr>
              <a:t>　</a:t>
            </a:r>
            <a:r>
              <a:rPr lang="ja-JP" altLang="en-US" sz="2400" dirty="0" smtClean="0">
                <a:latin typeface="Microsoft JhengHei Light" panose="020B0304030504040204" pitchFamily="34" charset="-120"/>
                <a:ea typeface="Microsoft JhengHei Light" panose="020B0304030504040204" pitchFamily="34" charset="-120"/>
              </a:rPr>
              <a:t>　　　　自宅建築（改修）支援制度</a:t>
            </a:r>
            <a:endParaRPr lang="en-US" altLang="ja-JP" sz="2400" dirty="0" smtClean="0">
              <a:latin typeface="Microsoft JhengHei Light" panose="020B0304030504040204" pitchFamily="34" charset="-120"/>
              <a:ea typeface="Microsoft JhengHei Light" panose="020B0304030504040204" pitchFamily="34" charset="-120"/>
            </a:endParaRPr>
          </a:p>
        </p:txBody>
      </p:sp>
      <p:sp>
        <p:nvSpPr>
          <p:cNvPr id="8" name="テキスト ボックス 7"/>
          <p:cNvSpPr txBox="1"/>
          <p:nvPr/>
        </p:nvSpPr>
        <p:spPr>
          <a:xfrm>
            <a:off x="1157000" y="2493547"/>
            <a:ext cx="7113250" cy="1938992"/>
          </a:xfrm>
          <a:prstGeom prst="rect">
            <a:avLst/>
          </a:prstGeom>
          <a:noFill/>
        </p:spPr>
        <p:txBody>
          <a:bodyPr wrap="square" rtlCol="0">
            <a:spAutoFit/>
          </a:bodyPr>
          <a:lstStyle/>
          <a:p>
            <a:r>
              <a:rPr lang="ja-JP" altLang="en-US" sz="2400" dirty="0" smtClean="0">
                <a:latin typeface="Microsoft JhengHei Light" panose="020B0304030504040204" pitchFamily="34" charset="-120"/>
                <a:ea typeface="Microsoft JhengHei Light" panose="020B0304030504040204" pitchFamily="34" charset="-120"/>
              </a:rPr>
              <a:t>資格手当　１級建築士・２級建築士</a:t>
            </a:r>
            <a:endParaRPr lang="en-US" altLang="ja-JP" sz="2400" dirty="0" smtClean="0">
              <a:latin typeface="Microsoft JhengHei Light" panose="020B0304030504040204" pitchFamily="34" charset="-120"/>
              <a:ea typeface="Microsoft JhengHei Light" panose="020B0304030504040204" pitchFamily="34" charset="-120"/>
            </a:endParaRPr>
          </a:p>
          <a:p>
            <a:r>
              <a:rPr lang="ja-JP" altLang="en-US" sz="2400" dirty="0">
                <a:latin typeface="Microsoft JhengHei Light" panose="020B0304030504040204" pitchFamily="34" charset="-120"/>
                <a:ea typeface="Microsoft JhengHei Light" panose="020B0304030504040204" pitchFamily="34" charset="-120"/>
              </a:rPr>
              <a:t>　</a:t>
            </a:r>
            <a:r>
              <a:rPr lang="ja-JP" altLang="en-US" sz="2400" dirty="0" smtClean="0">
                <a:latin typeface="Microsoft JhengHei Light" panose="020B0304030504040204" pitchFamily="34" charset="-120"/>
                <a:ea typeface="Microsoft JhengHei Light" panose="020B0304030504040204" pitchFamily="34" charset="-120"/>
              </a:rPr>
              <a:t>　　　　１級施工管理技士・２級施工管理技士</a:t>
            </a:r>
            <a:endParaRPr lang="en-US" altLang="ja-JP" sz="2400" dirty="0" smtClean="0">
              <a:latin typeface="Microsoft JhengHei Light" panose="020B0304030504040204" pitchFamily="34" charset="-120"/>
              <a:ea typeface="Microsoft JhengHei Light" panose="020B0304030504040204" pitchFamily="34" charset="-120"/>
            </a:endParaRPr>
          </a:p>
          <a:p>
            <a:r>
              <a:rPr lang="ja-JP" altLang="en-US" sz="2400" dirty="0">
                <a:latin typeface="Microsoft JhengHei Light" panose="020B0304030504040204" pitchFamily="34" charset="-120"/>
                <a:ea typeface="Microsoft JhengHei Light" panose="020B0304030504040204" pitchFamily="34" charset="-120"/>
              </a:rPr>
              <a:t>　</a:t>
            </a:r>
            <a:r>
              <a:rPr lang="ja-JP" altLang="en-US" sz="2400" dirty="0" smtClean="0">
                <a:latin typeface="Microsoft JhengHei Light" panose="020B0304030504040204" pitchFamily="34" charset="-120"/>
                <a:ea typeface="Microsoft JhengHei Light" panose="020B0304030504040204" pitchFamily="34" charset="-120"/>
              </a:rPr>
              <a:t>　　　　</a:t>
            </a:r>
            <a:r>
              <a:rPr lang="zh-TW" altLang="en-US" sz="2400" dirty="0">
                <a:latin typeface="Microsoft JhengHei Light" panose="020B0304030504040204" pitchFamily="34" charset="-120"/>
                <a:ea typeface="Microsoft JhengHei Light" panose="020B0304030504040204" pitchFamily="34" charset="-120"/>
              </a:rPr>
              <a:t>建築大工技能士</a:t>
            </a:r>
            <a:endParaRPr lang="en-US" altLang="ja-JP" sz="2400" dirty="0" smtClean="0">
              <a:latin typeface="Microsoft JhengHei Light" panose="020B0304030504040204" pitchFamily="34" charset="-120"/>
              <a:ea typeface="Microsoft JhengHei Light" panose="020B0304030504040204" pitchFamily="34" charset="-120"/>
            </a:endParaRPr>
          </a:p>
          <a:p>
            <a:r>
              <a:rPr lang="ja-JP" altLang="en-US" sz="2400" dirty="0">
                <a:latin typeface="Microsoft JhengHei Light" panose="020B0304030504040204" pitchFamily="34" charset="-120"/>
                <a:ea typeface="Microsoft JhengHei Light" panose="020B0304030504040204" pitchFamily="34" charset="-120"/>
              </a:rPr>
              <a:t>　</a:t>
            </a:r>
            <a:r>
              <a:rPr lang="ja-JP" altLang="en-US" sz="2400" dirty="0" smtClean="0">
                <a:latin typeface="Microsoft JhengHei Light" panose="020B0304030504040204" pitchFamily="34" charset="-120"/>
                <a:ea typeface="Microsoft JhengHei Light" panose="020B0304030504040204" pitchFamily="34" charset="-120"/>
              </a:rPr>
              <a:t>　　　　宅建士・建設業経理士</a:t>
            </a:r>
            <a:r>
              <a:rPr lang="ja-JP" altLang="en-US" sz="2400" dirty="0">
                <a:latin typeface="Microsoft JhengHei Light" panose="020B0304030504040204" pitchFamily="34" charset="-120"/>
                <a:ea typeface="Microsoft JhengHei Light" panose="020B0304030504040204" pitchFamily="34" charset="-120"/>
              </a:rPr>
              <a:t>　</a:t>
            </a:r>
            <a:endParaRPr lang="en-US" altLang="ja-JP" sz="2400" dirty="0">
              <a:latin typeface="Microsoft JhengHei Light" panose="020B0304030504040204" pitchFamily="34" charset="-120"/>
              <a:ea typeface="Microsoft JhengHei Light" panose="020B0304030504040204" pitchFamily="34" charset="-120"/>
            </a:endParaRPr>
          </a:p>
          <a:p>
            <a:endParaRPr lang="en-US" altLang="ja-JP" sz="2400" dirty="0" smtClean="0">
              <a:latin typeface="Microsoft JhengHei Light" panose="020B0304030504040204" pitchFamily="34" charset="-120"/>
              <a:ea typeface="Microsoft JhengHei Light" panose="020B0304030504040204" pitchFamily="34" charset="-120"/>
            </a:endParaRPr>
          </a:p>
        </p:txBody>
      </p:sp>
    </p:spTree>
    <p:extLst>
      <p:ext uri="{BB962C8B-B14F-4D97-AF65-F5344CB8AC3E}">
        <p14:creationId xmlns:p14="http://schemas.microsoft.com/office/powerpoint/2010/main" val="336231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818587"/>
            <a:ext cx="91440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32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会社のこと</a:t>
            </a:r>
            <a:endParaRPr lang="en-US" altLang="ja-JP" sz="32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1406207"/>
            <a:ext cx="6851228"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2" name="テキスト ボックス 1"/>
          <p:cNvSpPr txBox="1"/>
          <p:nvPr/>
        </p:nvSpPr>
        <p:spPr>
          <a:xfrm>
            <a:off x="1135611" y="2126526"/>
            <a:ext cx="2646878" cy="461665"/>
          </a:xfrm>
          <a:prstGeom prst="rect">
            <a:avLst/>
          </a:prstGeom>
          <a:noFill/>
        </p:spPr>
        <p:txBody>
          <a:bodyPr wrap="none" rtlCol="0">
            <a:spAutoFit/>
          </a:bodyPr>
          <a:lstStyle/>
          <a:p>
            <a:r>
              <a:rPr kumimoji="1" lang="ja-JP" altLang="en-US" sz="2400" dirty="0" smtClean="0">
                <a:latin typeface="Microsoft JhengHei Light" panose="020B0304030504040204" pitchFamily="34" charset="-120"/>
                <a:ea typeface="Microsoft JhengHei Light" panose="020B0304030504040204" pitchFamily="34" charset="-120"/>
              </a:rPr>
              <a:t>資格取得奨励制度</a:t>
            </a:r>
            <a:endParaRPr kumimoji="1" lang="en-US" altLang="ja-JP" sz="2400" dirty="0" smtClean="0">
              <a:latin typeface="Microsoft JhengHei Light" panose="020B0304030504040204" pitchFamily="34" charset="-120"/>
              <a:ea typeface="Microsoft JhengHei Light" panose="020B0304030504040204" pitchFamily="34" charset="-120"/>
            </a:endParaRP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sp>
        <p:nvSpPr>
          <p:cNvPr id="8" name="テキスト ボックス 7"/>
          <p:cNvSpPr txBox="1"/>
          <p:nvPr/>
        </p:nvSpPr>
        <p:spPr>
          <a:xfrm>
            <a:off x="1135611" y="3055303"/>
            <a:ext cx="5416868" cy="2308324"/>
          </a:xfrm>
          <a:prstGeom prst="rect">
            <a:avLst/>
          </a:prstGeom>
          <a:noFill/>
        </p:spPr>
        <p:txBody>
          <a:bodyPr wrap="none" rtlCol="0">
            <a:spAutoFit/>
          </a:bodyPr>
          <a:lstStyle/>
          <a:p>
            <a:r>
              <a:rPr lang="ja-JP" altLang="en-US" sz="2400" dirty="0" smtClean="0">
                <a:latin typeface="Microsoft JhengHei Light" panose="020B0304030504040204" pitchFamily="34" charset="-120"/>
                <a:ea typeface="Microsoft JhengHei Light" panose="020B0304030504040204" pitchFamily="34" charset="-120"/>
              </a:rPr>
              <a:t>・合格</a:t>
            </a:r>
            <a:r>
              <a:rPr lang="ja-JP" altLang="en-US" sz="2400" dirty="0">
                <a:latin typeface="Microsoft JhengHei Light" panose="020B0304030504040204" pitchFamily="34" charset="-120"/>
                <a:ea typeface="Microsoft JhengHei Light" panose="020B0304030504040204" pitchFamily="34" charset="-120"/>
              </a:rPr>
              <a:t>時</a:t>
            </a:r>
            <a:r>
              <a:rPr lang="ja-JP" altLang="en-US" sz="2400" dirty="0" smtClean="0">
                <a:latin typeface="Microsoft JhengHei Light" panose="020B0304030504040204" pitchFamily="34" charset="-120"/>
                <a:ea typeface="Microsoft JhengHei Light" panose="020B0304030504040204" pitchFamily="34" charset="-120"/>
              </a:rPr>
              <a:t>御祝い金　</a:t>
            </a:r>
            <a:endParaRPr lang="ja-JP" altLang="en-US" sz="2400" dirty="0">
              <a:latin typeface="Microsoft JhengHei Light" panose="020B0304030504040204" pitchFamily="34" charset="-120"/>
              <a:ea typeface="Microsoft JhengHei Light" panose="020B0304030504040204" pitchFamily="34" charset="-120"/>
            </a:endParaRPr>
          </a:p>
          <a:p>
            <a:endParaRPr lang="en-US" altLang="ja-JP" sz="2400" dirty="0">
              <a:latin typeface="Microsoft JhengHei Light" panose="020B0304030504040204" pitchFamily="34" charset="-120"/>
              <a:ea typeface="Microsoft JhengHei Light" panose="020B0304030504040204" pitchFamily="34" charset="-120"/>
            </a:endParaRPr>
          </a:p>
          <a:p>
            <a:r>
              <a:rPr lang="ja-JP" altLang="en-US" sz="2400" dirty="0" smtClean="0">
                <a:latin typeface="Microsoft JhengHei Light" panose="020B0304030504040204" pitchFamily="34" charset="-120"/>
                <a:ea typeface="Microsoft JhengHei Light" panose="020B0304030504040204" pitchFamily="34" charset="-120"/>
              </a:rPr>
              <a:t>１級</a:t>
            </a:r>
            <a:r>
              <a:rPr kumimoji="1" lang="ja-JP" altLang="en-US" sz="2400" dirty="0" smtClean="0">
                <a:latin typeface="Microsoft JhengHei Light" panose="020B0304030504040204" pitchFamily="34" charset="-120"/>
                <a:ea typeface="Microsoft JhengHei Light" panose="020B0304030504040204" pitchFamily="34" charset="-120"/>
              </a:rPr>
              <a:t>施工管理技士、２級施工管理技士</a:t>
            </a:r>
            <a:endParaRPr kumimoji="1" lang="en-US" altLang="ja-JP" sz="2400" dirty="0" smtClean="0">
              <a:latin typeface="Microsoft JhengHei Light" panose="020B0304030504040204" pitchFamily="34" charset="-120"/>
              <a:ea typeface="Microsoft JhengHei Light" panose="020B0304030504040204" pitchFamily="34" charset="-120"/>
            </a:endParaRPr>
          </a:p>
          <a:p>
            <a:r>
              <a:rPr lang="ja-JP" altLang="en-US" sz="2400" dirty="0">
                <a:latin typeface="Microsoft JhengHei Light" panose="020B0304030504040204" pitchFamily="34" charset="-120"/>
                <a:ea typeface="Microsoft JhengHei Light" panose="020B0304030504040204" pitchFamily="34" charset="-120"/>
              </a:rPr>
              <a:t>１級建築士、２級</a:t>
            </a:r>
            <a:r>
              <a:rPr lang="ja-JP" altLang="en-US" sz="2400" dirty="0" smtClean="0">
                <a:latin typeface="Microsoft JhengHei Light" panose="020B0304030504040204" pitchFamily="34" charset="-120"/>
                <a:ea typeface="Microsoft JhengHei Light" panose="020B0304030504040204" pitchFamily="34" charset="-120"/>
              </a:rPr>
              <a:t>建築士</a:t>
            </a:r>
            <a:endParaRPr lang="en-US" altLang="ja-JP" sz="2400" dirty="0" smtClean="0">
              <a:latin typeface="Microsoft JhengHei Light" panose="020B0304030504040204" pitchFamily="34" charset="-120"/>
              <a:ea typeface="Microsoft JhengHei Light" panose="020B0304030504040204" pitchFamily="34" charset="-120"/>
            </a:endParaRPr>
          </a:p>
          <a:p>
            <a:r>
              <a:rPr kumimoji="1" lang="ja-JP" altLang="en-US" sz="2400" dirty="0" smtClean="0">
                <a:latin typeface="Microsoft JhengHei Light" panose="020B0304030504040204" pitchFamily="34" charset="-120"/>
                <a:ea typeface="Microsoft JhengHei Light" panose="020B0304030504040204" pitchFamily="34" charset="-120"/>
              </a:rPr>
              <a:t>１級建設業経理士、２級建設業経理士</a:t>
            </a:r>
            <a:endParaRPr kumimoji="1" lang="en-US" altLang="ja-JP" sz="2400" dirty="0" smtClean="0">
              <a:latin typeface="Microsoft JhengHei Light" panose="020B0304030504040204" pitchFamily="34" charset="-120"/>
              <a:ea typeface="Microsoft JhengHei Light" panose="020B0304030504040204" pitchFamily="34" charset="-120"/>
            </a:endParaRPr>
          </a:p>
          <a:p>
            <a:r>
              <a:rPr kumimoji="1" lang="ja-JP" altLang="en-US" sz="2400" dirty="0" smtClean="0">
                <a:latin typeface="Microsoft JhengHei Light" panose="020B0304030504040204" pitchFamily="34" charset="-120"/>
                <a:ea typeface="Microsoft JhengHei Light" panose="020B0304030504040204" pitchFamily="34" charset="-120"/>
              </a:rPr>
              <a:t>宅地建物取引士</a:t>
            </a:r>
            <a:endParaRPr kumimoji="1" lang="en-US" altLang="ja-JP" sz="2400" dirty="0" smtClean="0">
              <a:latin typeface="Microsoft JhengHei Light" panose="020B0304030504040204" pitchFamily="34" charset="-120"/>
              <a:ea typeface="Microsoft JhengHei Light" panose="020B0304030504040204" pitchFamily="34" charset="-120"/>
            </a:endParaRPr>
          </a:p>
        </p:txBody>
      </p:sp>
    </p:spTree>
    <p:extLst>
      <p:ext uri="{BB962C8B-B14F-4D97-AF65-F5344CB8AC3E}">
        <p14:creationId xmlns:p14="http://schemas.microsoft.com/office/powerpoint/2010/main" val="167724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818587"/>
            <a:ext cx="91440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32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会社紹介</a:t>
            </a:r>
            <a:endParaRPr lang="en-US" altLang="ja-JP" sz="32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1406207"/>
            <a:ext cx="6851228"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17" name="図 16"/>
          <p:cNvPicPr>
            <a:picLocks noChangeAspect="1"/>
          </p:cNvPicPr>
          <p:nvPr/>
        </p:nvPicPr>
        <p:blipFill rotWithShape="1">
          <a:blip r:embed="rId3">
            <a:extLst>
              <a:ext uri="{28A0092B-C50C-407E-A947-70E740481C1C}">
                <a14:useLocalDpi xmlns:a14="http://schemas.microsoft.com/office/drawing/2010/main" val="0"/>
              </a:ext>
            </a:extLst>
          </a:blip>
          <a:srcRect l="2566" t="865" b="1"/>
          <a:stretch/>
        </p:blipFill>
        <p:spPr>
          <a:xfrm>
            <a:off x="1011504" y="1607751"/>
            <a:ext cx="7112899" cy="5119333"/>
          </a:xfrm>
          <a:prstGeom prst="rect">
            <a:avLst/>
          </a:prstGeom>
        </p:spPr>
      </p:pic>
      <p:cxnSp>
        <p:nvCxnSpPr>
          <p:cNvPr id="19" name="直線矢印コネクタ 18"/>
          <p:cNvCxnSpPr/>
          <p:nvPr/>
        </p:nvCxnSpPr>
        <p:spPr>
          <a:xfrm flipH="1">
            <a:off x="5859021" y="4167417"/>
            <a:ext cx="946768" cy="793018"/>
          </a:xfrm>
          <a:prstGeom prst="straightConnector1">
            <a:avLst/>
          </a:prstGeom>
          <a:ln w="1365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図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spTree>
    <p:extLst>
      <p:ext uri="{BB962C8B-B14F-4D97-AF65-F5344CB8AC3E}">
        <p14:creationId xmlns:p14="http://schemas.microsoft.com/office/powerpoint/2010/main" val="290260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818587"/>
            <a:ext cx="91440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32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求める人材</a:t>
            </a:r>
            <a:endParaRPr lang="en-US" altLang="ja-JP" sz="32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1406207"/>
            <a:ext cx="6851228"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2" name="テキスト ボックス 1"/>
          <p:cNvSpPr txBox="1"/>
          <p:nvPr/>
        </p:nvSpPr>
        <p:spPr>
          <a:xfrm>
            <a:off x="1135611" y="2126526"/>
            <a:ext cx="5109091" cy="461665"/>
          </a:xfrm>
          <a:prstGeom prst="rect">
            <a:avLst/>
          </a:prstGeom>
          <a:noFill/>
        </p:spPr>
        <p:txBody>
          <a:bodyPr wrap="none" rtlCol="0">
            <a:spAutoFit/>
          </a:bodyPr>
          <a:lstStyle/>
          <a:p>
            <a:r>
              <a:rPr kumimoji="1" lang="ja-JP" altLang="en-US" sz="2400" dirty="0" smtClean="0">
                <a:latin typeface="Microsoft JhengHei Light" panose="020B0304030504040204" pitchFamily="34" charset="-120"/>
                <a:ea typeface="Microsoft JhengHei Light" panose="020B0304030504040204" pitchFamily="34" charset="-120"/>
              </a:rPr>
              <a:t>現場監督・設計・技能士・経理事務</a:t>
            </a:r>
            <a:endParaRPr kumimoji="1" lang="en-US" altLang="ja-JP" sz="2400" dirty="0" smtClean="0">
              <a:latin typeface="Microsoft JhengHei Light" panose="020B0304030504040204" pitchFamily="34" charset="-120"/>
              <a:ea typeface="Microsoft JhengHei Light" panose="020B0304030504040204" pitchFamily="34" charset="-120"/>
            </a:endParaRP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sp>
        <p:nvSpPr>
          <p:cNvPr id="8" name="テキスト ボックス 7"/>
          <p:cNvSpPr txBox="1"/>
          <p:nvPr/>
        </p:nvSpPr>
        <p:spPr>
          <a:xfrm>
            <a:off x="1135611" y="3055303"/>
            <a:ext cx="4493538" cy="461665"/>
          </a:xfrm>
          <a:prstGeom prst="rect">
            <a:avLst/>
          </a:prstGeom>
          <a:noFill/>
        </p:spPr>
        <p:txBody>
          <a:bodyPr wrap="none" rtlCol="0">
            <a:spAutoFit/>
          </a:bodyPr>
          <a:lstStyle/>
          <a:p>
            <a:r>
              <a:rPr lang="ja-JP" altLang="en-US" sz="2400" dirty="0">
                <a:latin typeface="Microsoft JhengHei Light" panose="020B0304030504040204" pitchFamily="34" charset="-120"/>
                <a:ea typeface="Microsoft JhengHei Light" panose="020B0304030504040204" pitchFamily="34" charset="-120"/>
              </a:rPr>
              <a:t>人</a:t>
            </a:r>
            <a:r>
              <a:rPr lang="ja-JP" altLang="en-US" sz="2400" dirty="0" smtClean="0">
                <a:latin typeface="Microsoft JhengHei Light" panose="020B0304030504040204" pitchFamily="34" charset="-120"/>
                <a:ea typeface="Microsoft JhengHei Light" panose="020B0304030504040204" pitchFamily="34" charset="-120"/>
              </a:rPr>
              <a:t>に喜ばれる</a:t>
            </a:r>
            <a:r>
              <a:rPr lang="ja-JP" altLang="en-US" sz="2400" dirty="0">
                <a:latin typeface="Microsoft JhengHei Light" panose="020B0304030504040204" pitchFamily="34" charset="-120"/>
                <a:ea typeface="Microsoft JhengHei Light" panose="020B0304030504040204" pitchFamily="34" charset="-120"/>
              </a:rPr>
              <a:t>仕事</a:t>
            </a:r>
            <a:r>
              <a:rPr lang="ja-JP" altLang="en-US" sz="2400" dirty="0" smtClean="0">
                <a:latin typeface="Microsoft JhengHei Light" panose="020B0304030504040204" pitchFamily="34" charset="-120"/>
                <a:ea typeface="Microsoft JhengHei Light" panose="020B0304030504040204" pitchFamily="34" charset="-120"/>
              </a:rPr>
              <a:t>をしたい</a:t>
            </a:r>
            <a:r>
              <a:rPr lang="ja-JP" altLang="en-US" sz="2400" dirty="0">
                <a:latin typeface="Microsoft JhengHei Light" panose="020B0304030504040204" pitchFamily="34" charset="-120"/>
                <a:ea typeface="Microsoft JhengHei Light" panose="020B0304030504040204" pitchFamily="34" charset="-120"/>
              </a:rPr>
              <a:t>方</a:t>
            </a:r>
            <a:r>
              <a:rPr lang="ja-JP" altLang="en-US" sz="2400" dirty="0" smtClean="0">
                <a:latin typeface="Microsoft JhengHei Light" panose="020B0304030504040204" pitchFamily="34" charset="-120"/>
                <a:ea typeface="Microsoft JhengHei Light" panose="020B0304030504040204" pitchFamily="34" charset="-120"/>
              </a:rPr>
              <a:t>　</a:t>
            </a:r>
            <a:endParaRPr kumimoji="1" lang="en-US" altLang="ja-JP" sz="2400" dirty="0" smtClean="0">
              <a:latin typeface="Microsoft JhengHei Light" panose="020B0304030504040204" pitchFamily="34" charset="-120"/>
              <a:ea typeface="Microsoft JhengHei Light" panose="020B0304030504040204" pitchFamily="34" charset="-120"/>
            </a:endParaRPr>
          </a:p>
        </p:txBody>
      </p:sp>
      <p:sp>
        <p:nvSpPr>
          <p:cNvPr id="10" name="テキスト ボックス 9"/>
          <p:cNvSpPr txBox="1"/>
          <p:nvPr/>
        </p:nvSpPr>
        <p:spPr>
          <a:xfrm>
            <a:off x="1135611" y="3775621"/>
            <a:ext cx="6032421" cy="461665"/>
          </a:xfrm>
          <a:prstGeom prst="rect">
            <a:avLst/>
          </a:prstGeom>
          <a:noFill/>
        </p:spPr>
        <p:txBody>
          <a:bodyPr wrap="none" rtlCol="0">
            <a:spAutoFit/>
          </a:bodyPr>
          <a:lstStyle/>
          <a:p>
            <a:r>
              <a:rPr lang="ja-JP" altLang="en-US" sz="2400" dirty="0">
                <a:latin typeface="Microsoft JhengHei Light" panose="020B0304030504040204" pitchFamily="34" charset="-120"/>
                <a:ea typeface="Microsoft JhengHei Light" panose="020B0304030504040204" pitchFamily="34" charset="-120"/>
              </a:rPr>
              <a:t>世の中</a:t>
            </a:r>
            <a:r>
              <a:rPr lang="ja-JP" altLang="en-US" sz="2400" dirty="0" smtClean="0">
                <a:latin typeface="Microsoft JhengHei Light" panose="020B0304030504040204" pitchFamily="34" charset="-120"/>
                <a:ea typeface="Microsoft JhengHei Light" panose="020B0304030504040204" pitchFamily="34" charset="-120"/>
              </a:rPr>
              <a:t>のためになる技術を会得したい方　</a:t>
            </a:r>
            <a:endParaRPr kumimoji="1" lang="en-US" altLang="ja-JP" sz="2400" dirty="0" smtClean="0">
              <a:latin typeface="Microsoft JhengHei Light" panose="020B0304030504040204" pitchFamily="34" charset="-120"/>
              <a:ea typeface="Microsoft JhengHei Light" panose="020B0304030504040204" pitchFamily="34" charset="-120"/>
            </a:endParaRPr>
          </a:p>
        </p:txBody>
      </p:sp>
      <p:sp>
        <p:nvSpPr>
          <p:cNvPr id="11" name="テキスト ボックス 10"/>
          <p:cNvSpPr txBox="1"/>
          <p:nvPr/>
        </p:nvSpPr>
        <p:spPr>
          <a:xfrm>
            <a:off x="1135610" y="4495939"/>
            <a:ext cx="4801314" cy="461665"/>
          </a:xfrm>
          <a:prstGeom prst="rect">
            <a:avLst/>
          </a:prstGeom>
          <a:noFill/>
        </p:spPr>
        <p:txBody>
          <a:bodyPr wrap="none" rtlCol="0">
            <a:spAutoFit/>
          </a:bodyPr>
          <a:lstStyle/>
          <a:p>
            <a:r>
              <a:rPr lang="ja-JP" altLang="en-US" sz="2400" dirty="0" smtClean="0">
                <a:latin typeface="Microsoft JhengHei Light" panose="020B0304030504040204" pitchFamily="34" charset="-120"/>
                <a:ea typeface="Microsoft JhengHei Light" panose="020B0304030504040204" pitchFamily="34" charset="-120"/>
              </a:rPr>
              <a:t>じっくりモノづくりをしたい方　</a:t>
            </a:r>
            <a:endParaRPr kumimoji="1" lang="en-US" altLang="ja-JP" sz="2400" dirty="0" smtClean="0">
              <a:latin typeface="Microsoft JhengHei Light" panose="020B0304030504040204" pitchFamily="34" charset="-120"/>
              <a:ea typeface="Microsoft JhengHei Light" panose="020B0304030504040204" pitchFamily="34" charset="-120"/>
            </a:endParaRPr>
          </a:p>
        </p:txBody>
      </p:sp>
      <p:sp>
        <p:nvSpPr>
          <p:cNvPr id="12" name="テキスト ボックス 11"/>
          <p:cNvSpPr txBox="1"/>
          <p:nvPr/>
        </p:nvSpPr>
        <p:spPr>
          <a:xfrm>
            <a:off x="1136436" y="5216257"/>
            <a:ext cx="5724644" cy="461665"/>
          </a:xfrm>
          <a:prstGeom prst="rect">
            <a:avLst/>
          </a:prstGeom>
          <a:noFill/>
        </p:spPr>
        <p:txBody>
          <a:bodyPr wrap="none" rtlCol="0">
            <a:spAutoFit/>
          </a:bodyPr>
          <a:lstStyle/>
          <a:p>
            <a:r>
              <a:rPr lang="ja-JP" altLang="en-US" sz="2400" dirty="0" smtClean="0">
                <a:latin typeface="Microsoft JhengHei Light" panose="020B0304030504040204" pitchFamily="34" charset="-120"/>
                <a:ea typeface="Microsoft JhengHei Light" panose="020B0304030504040204" pitchFamily="34" charset="-120"/>
              </a:rPr>
              <a:t>自分の仕事をカタチとして残したい方　</a:t>
            </a:r>
            <a:endParaRPr kumimoji="1" lang="en-US" altLang="ja-JP" sz="2400" dirty="0" smtClean="0">
              <a:latin typeface="Microsoft JhengHei Light" panose="020B0304030504040204" pitchFamily="34" charset="-120"/>
              <a:ea typeface="Microsoft JhengHei Light" panose="020B0304030504040204" pitchFamily="34" charset="-120"/>
            </a:endParaRPr>
          </a:p>
        </p:txBody>
      </p:sp>
      <p:sp>
        <p:nvSpPr>
          <p:cNvPr id="14" name="テキスト ボックス 13"/>
          <p:cNvSpPr txBox="1"/>
          <p:nvPr/>
        </p:nvSpPr>
        <p:spPr>
          <a:xfrm>
            <a:off x="1136436" y="5936575"/>
            <a:ext cx="5368777" cy="461665"/>
          </a:xfrm>
          <a:prstGeom prst="rect">
            <a:avLst/>
          </a:prstGeom>
          <a:noFill/>
        </p:spPr>
        <p:txBody>
          <a:bodyPr wrap="none" rtlCol="0">
            <a:spAutoFit/>
          </a:bodyPr>
          <a:lstStyle/>
          <a:p>
            <a:r>
              <a:rPr lang="en-US" altLang="ja-JP" sz="2400" dirty="0" smtClean="0">
                <a:latin typeface="Microsoft JhengHei Light" panose="020B0304030504040204" pitchFamily="34" charset="-120"/>
                <a:ea typeface="Microsoft JhengHei Light" panose="020B0304030504040204" pitchFamily="34" charset="-120"/>
              </a:rPr>
              <a:t>※</a:t>
            </a:r>
            <a:r>
              <a:rPr lang="ja-JP" altLang="en-US" sz="2400" dirty="0">
                <a:latin typeface="Microsoft JhengHei Light" panose="020B0304030504040204" pitchFamily="34" charset="-120"/>
                <a:ea typeface="Microsoft JhengHei Light" panose="020B0304030504040204" pitchFamily="34" charset="-120"/>
              </a:rPr>
              <a:t>子育て中</a:t>
            </a:r>
            <a:r>
              <a:rPr lang="ja-JP" altLang="en-US" sz="2400" dirty="0" smtClean="0">
                <a:latin typeface="Microsoft JhengHei Light" panose="020B0304030504040204" pitchFamily="34" charset="-120"/>
                <a:ea typeface="Microsoft JhengHei Light" panose="020B0304030504040204" pitchFamily="34" charset="-120"/>
              </a:rPr>
              <a:t>の</a:t>
            </a:r>
            <a:r>
              <a:rPr lang="ja-JP" altLang="en-US" sz="2400" dirty="0">
                <a:latin typeface="Microsoft JhengHei Light" panose="020B0304030504040204" pitchFamily="34" charset="-120"/>
                <a:ea typeface="Microsoft JhengHei Light" panose="020B0304030504040204" pitchFamily="34" charset="-120"/>
              </a:rPr>
              <a:t>女性</a:t>
            </a:r>
            <a:r>
              <a:rPr lang="ja-JP" altLang="en-US" sz="2400" dirty="0" smtClean="0">
                <a:latin typeface="Microsoft JhengHei Light" panose="020B0304030504040204" pitchFamily="34" charset="-120"/>
                <a:ea typeface="Microsoft JhengHei Light" panose="020B0304030504040204" pitchFamily="34" charset="-120"/>
              </a:rPr>
              <a:t>も</a:t>
            </a:r>
            <a:r>
              <a:rPr lang="ja-JP" altLang="en-US" sz="2400" dirty="0">
                <a:latin typeface="Microsoft JhengHei Light" panose="020B0304030504040204" pitchFamily="34" charset="-120"/>
                <a:ea typeface="Microsoft JhengHei Light" panose="020B0304030504040204" pitchFamily="34" charset="-120"/>
              </a:rPr>
              <a:t>大歓迎</a:t>
            </a:r>
            <a:r>
              <a:rPr lang="ja-JP" altLang="en-US" sz="2400" dirty="0" smtClean="0">
                <a:latin typeface="Microsoft JhengHei Light" panose="020B0304030504040204" pitchFamily="34" charset="-120"/>
                <a:ea typeface="Microsoft JhengHei Light" panose="020B0304030504040204" pitchFamily="34" charset="-120"/>
              </a:rPr>
              <a:t>です！！　</a:t>
            </a:r>
            <a:endParaRPr kumimoji="1" lang="en-US" altLang="ja-JP" sz="2400" dirty="0" smtClean="0">
              <a:latin typeface="Microsoft JhengHei Light" panose="020B0304030504040204" pitchFamily="34" charset="-120"/>
              <a:ea typeface="Microsoft JhengHei Light" panose="020B0304030504040204" pitchFamily="34" charset="-120"/>
            </a:endParaRPr>
          </a:p>
        </p:txBody>
      </p:sp>
    </p:spTree>
    <p:extLst>
      <p:ext uri="{BB962C8B-B14F-4D97-AF65-F5344CB8AC3E}">
        <p14:creationId xmlns:p14="http://schemas.microsoft.com/office/powerpoint/2010/main" val="181430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818587"/>
            <a:ext cx="91440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32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未来について</a:t>
            </a:r>
            <a:endParaRPr lang="en-US" altLang="ja-JP" sz="32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1406207"/>
            <a:ext cx="6851228"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sp>
        <p:nvSpPr>
          <p:cNvPr id="14" name="object 2"/>
          <p:cNvSpPr txBox="1">
            <a:spLocks/>
          </p:cNvSpPr>
          <p:nvPr/>
        </p:nvSpPr>
        <p:spPr>
          <a:xfrm>
            <a:off x="2362200" y="3630283"/>
            <a:ext cx="4648200" cy="443711"/>
          </a:xfrm>
          <a:prstGeom prst="rect">
            <a:avLst/>
          </a:prstGeom>
        </p:spPr>
        <p:txBody>
          <a:bodyPr vert="horz" wrap="square" lIns="0" tIns="12700" rIns="0" bIns="0" rtlCol="0" anchor="b">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12700">
              <a:lnSpc>
                <a:spcPct val="100000"/>
              </a:lnSpc>
              <a:spcBef>
                <a:spcPts val="100"/>
              </a:spcBef>
            </a:pPr>
            <a:r>
              <a:rPr lang="ja-JP" altLang="en-US" sz="2800" dirty="0" smtClean="0">
                <a:latin typeface="Microsoft JhengHei UI Light" panose="020B0304030504040204" pitchFamily="34" charset="-120"/>
                <a:ea typeface="Microsoft JhengHei UI Light" panose="020B0304030504040204" pitchFamily="34" charset="-120"/>
              </a:rPr>
              <a:t>「</a:t>
            </a:r>
            <a:r>
              <a:rPr lang="en-US" altLang="ja-JP" sz="2800" dirty="0" smtClean="0">
                <a:latin typeface="Microsoft JhengHei UI Light" panose="020B0304030504040204" pitchFamily="34" charset="-120"/>
                <a:ea typeface="Microsoft JhengHei UI Light" panose="020B0304030504040204" pitchFamily="34" charset="-120"/>
              </a:rPr>
              <a:t>21</a:t>
            </a:r>
            <a:r>
              <a:rPr lang="ja-JP" altLang="en-US" sz="2800" dirty="0" smtClean="0">
                <a:latin typeface="Microsoft JhengHei UI Light" panose="020B0304030504040204" pitchFamily="34" charset="-120"/>
                <a:ea typeface="Microsoft JhengHei UI Light" panose="020B0304030504040204" pitchFamily="34" charset="-120"/>
              </a:rPr>
              <a:t>世紀は木の世紀になる」</a:t>
            </a:r>
            <a:endParaRPr lang="ja-JP" altLang="en-US" sz="2800" dirty="0">
              <a:latin typeface="Microsoft JhengHei UI Light" panose="020B0304030504040204" pitchFamily="34" charset="-120"/>
              <a:ea typeface="Microsoft JhengHei UI Light" panose="020B0304030504040204" pitchFamily="34" charset="-120"/>
            </a:endParaRPr>
          </a:p>
        </p:txBody>
      </p:sp>
    </p:spTree>
    <p:extLst>
      <p:ext uri="{BB962C8B-B14F-4D97-AF65-F5344CB8AC3E}">
        <p14:creationId xmlns:p14="http://schemas.microsoft.com/office/powerpoint/2010/main" val="56863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818587"/>
            <a:ext cx="91440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3200" b="1" dirty="0">
                <a:solidFill>
                  <a:schemeClr val="tx1"/>
                </a:solidFill>
                <a:latin typeface="Microsoft JhengHei Light" panose="020B0304030504040204" pitchFamily="34" charset="-120"/>
                <a:ea typeface="Microsoft JhengHei Light" panose="020B0304030504040204" pitchFamily="34" charset="-120"/>
              </a:rPr>
              <a:t>負ける建築</a:t>
            </a: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1406207"/>
            <a:ext cx="6851228"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4380" y="1626079"/>
            <a:ext cx="3393689" cy="5090534"/>
          </a:xfrm>
          <a:prstGeom prst="rect">
            <a:avLst/>
          </a:prstGeom>
        </p:spPr>
      </p:pic>
    </p:spTree>
    <p:extLst>
      <p:ext uri="{BB962C8B-B14F-4D97-AF65-F5344CB8AC3E}">
        <p14:creationId xmlns:p14="http://schemas.microsoft.com/office/powerpoint/2010/main" val="13806158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818587"/>
            <a:ext cx="91440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3200" b="1" dirty="0" smtClean="0">
                <a:solidFill>
                  <a:schemeClr val="tx1"/>
                </a:solidFill>
                <a:latin typeface="Microsoft JhengHei Light" panose="020B0304030504040204" pitchFamily="34" charset="-120"/>
                <a:ea typeface="Microsoft JhengHei Light" panose="020B0304030504040204" pitchFamily="34" charset="-120"/>
              </a:rPr>
              <a:t>最新</a:t>
            </a:r>
            <a:r>
              <a:rPr lang="ja-JP" altLang="en-US" sz="3200" b="1" dirty="0">
                <a:solidFill>
                  <a:schemeClr val="tx1"/>
                </a:solidFill>
                <a:latin typeface="Microsoft JhengHei Light" panose="020B0304030504040204" pitchFamily="34" charset="-120"/>
                <a:ea typeface="Microsoft JhengHei Light" panose="020B0304030504040204" pitchFamily="34" charset="-120"/>
              </a:rPr>
              <a:t>の</a:t>
            </a:r>
            <a:r>
              <a:rPr lang="ja-JP" altLang="en-US" sz="3200" b="1" dirty="0" smtClean="0">
                <a:solidFill>
                  <a:schemeClr val="tx1"/>
                </a:solidFill>
                <a:latin typeface="Microsoft JhengHei Light" panose="020B0304030504040204" pitchFamily="34" charset="-120"/>
                <a:ea typeface="Microsoft JhengHei Light" panose="020B0304030504040204" pitchFamily="34" charset="-120"/>
              </a:rPr>
              <a:t>代表作</a:t>
            </a:r>
            <a:endParaRPr lang="ja-JP" altLang="en-US" sz="3200" b="1" dirty="0">
              <a:solidFill>
                <a:schemeClr val="tx1"/>
              </a:solidFill>
              <a:latin typeface="Microsoft JhengHei Light" panose="020B0304030504040204" pitchFamily="34" charset="-120"/>
              <a:ea typeface="Microsoft JhengHei Light" panose="020B0304030504040204" pitchFamily="34" charset="-120"/>
            </a:endParaRP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1406207"/>
            <a:ext cx="6851228"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4" y="1607389"/>
            <a:ext cx="9144000" cy="5094514"/>
          </a:xfrm>
          <a:prstGeom prst="rect">
            <a:avLst/>
          </a:prstGeom>
        </p:spPr>
      </p:pic>
    </p:spTree>
    <p:extLst>
      <p:ext uri="{BB962C8B-B14F-4D97-AF65-F5344CB8AC3E}">
        <p14:creationId xmlns:p14="http://schemas.microsoft.com/office/powerpoint/2010/main" val="20206856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818587"/>
            <a:ext cx="91440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3200" b="1" dirty="0" smtClean="0">
                <a:solidFill>
                  <a:schemeClr val="tx1"/>
                </a:solidFill>
                <a:latin typeface="Microsoft JhengHei Light" panose="020B0304030504040204" pitchFamily="34" charset="-120"/>
                <a:ea typeface="Microsoft JhengHei Light" panose="020B0304030504040204" pitchFamily="34" charset="-120"/>
              </a:rPr>
              <a:t>世界の建築</a:t>
            </a:r>
            <a:endParaRPr lang="ja-JP" altLang="en-US" sz="3200" b="1" dirty="0">
              <a:solidFill>
                <a:schemeClr val="tx1"/>
              </a:solidFill>
              <a:latin typeface="Microsoft JhengHei Light" panose="020B0304030504040204" pitchFamily="34" charset="-120"/>
              <a:ea typeface="Microsoft JhengHei Light" panose="020B0304030504040204" pitchFamily="34" charset="-120"/>
            </a:endParaRP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1406207"/>
            <a:ext cx="6851228"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sp>
        <p:nvSpPr>
          <p:cNvPr id="8" name="テキスト ボックス 7"/>
          <p:cNvSpPr txBox="1"/>
          <p:nvPr/>
        </p:nvSpPr>
        <p:spPr>
          <a:xfrm>
            <a:off x="1143000" y="2518907"/>
            <a:ext cx="7109639" cy="1323439"/>
          </a:xfrm>
          <a:prstGeom prst="rect">
            <a:avLst/>
          </a:prstGeom>
          <a:noFill/>
        </p:spPr>
        <p:txBody>
          <a:bodyPr wrap="none" rtlCol="0">
            <a:spAutoFit/>
          </a:bodyPr>
          <a:lstStyle/>
          <a:p>
            <a:r>
              <a:rPr lang="ja-JP" altLang="en-US" sz="2000" dirty="0">
                <a:latin typeface="Microsoft JhengHei UI Light" panose="020B0304030504040204" pitchFamily="34" charset="-120"/>
                <a:ea typeface="Microsoft JhengHei UI Light" panose="020B0304030504040204" pitchFamily="34" charset="-120"/>
              </a:rPr>
              <a:t>・</a:t>
            </a:r>
            <a:r>
              <a:rPr lang="ja-JP" altLang="en-US" sz="2000" b="1" dirty="0" smtClean="0">
                <a:effectLst>
                  <a:outerShdw blurRad="38100" dist="38100" dir="2700000" algn="tl">
                    <a:srgbClr val="000000">
                      <a:alpha val="43137"/>
                    </a:srgbClr>
                  </a:outerShdw>
                </a:effectLst>
                <a:latin typeface="Microsoft JhengHei UI Light" panose="020B0304030504040204" pitchFamily="34" charset="-120"/>
                <a:ea typeface="Microsoft JhengHei UI Light" panose="020B0304030504040204" pitchFamily="34" charset="-120"/>
              </a:rPr>
              <a:t>環境</a:t>
            </a:r>
            <a:r>
              <a:rPr lang="ja-JP" altLang="en-US" sz="2000" b="1" dirty="0">
                <a:effectLst>
                  <a:outerShdw blurRad="38100" dist="38100" dir="2700000" algn="tl">
                    <a:srgbClr val="000000">
                      <a:alpha val="43137"/>
                    </a:srgbClr>
                  </a:outerShdw>
                </a:effectLst>
                <a:latin typeface="Microsoft JhengHei UI Light" panose="020B0304030504040204" pitchFamily="34" charset="-120"/>
                <a:ea typeface="Microsoft JhengHei UI Light" panose="020B0304030504040204" pitchFamily="34" charset="-120"/>
              </a:rPr>
              <a:t>やサステナブルへの</a:t>
            </a:r>
            <a:r>
              <a:rPr lang="ja-JP" altLang="en-US" sz="2000" b="1" dirty="0" smtClean="0">
                <a:effectLst>
                  <a:outerShdw blurRad="38100" dist="38100" dir="2700000" algn="tl">
                    <a:srgbClr val="000000">
                      <a:alpha val="43137"/>
                    </a:srgbClr>
                  </a:outerShdw>
                </a:effectLst>
                <a:latin typeface="Microsoft JhengHei UI Light" panose="020B0304030504040204" pitchFamily="34" charset="-120"/>
                <a:ea typeface="Microsoft JhengHei UI Light" panose="020B0304030504040204" pitchFamily="34" charset="-120"/>
              </a:rPr>
              <a:t>意識の高まり</a:t>
            </a:r>
            <a:endParaRPr lang="en-US" altLang="ja-JP" sz="2000" b="1" dirty="0" smtClean="0">
              <a:effectLst>
                <a:outerShdw blurRad="38100" dist="38100" dir="2700000" algn="tl">
                  <a:srgbClr val="000000">
                    <a:alpha val="43137"/>
                  </a:srgbClr>
                </a:outerShdw>
              </a:effectLst>
              <a:latin typeface="Microsoft JhengHei UI Light" panose="020B0304030504040204" pitchFamily="34" charset="-120"/>
              <a:ea typeface="Microsoft JhengHei UI Light" panose="020B0304030504040204" pitchFamily="34" charset="-120"/>
            </a:endParaRPr>
          </a:p>
          <a:p>
            <a:endParaRPr kumimoji="1" lang="en-US" altLang="ja-JP" sz="2000" b="1" dirty="0">
              <a:latin typeface="Microsoft JhengHei UI Light" panose="020B0304030504040204" pitchFamily="34" charset="-120"/>
              <a:ea typeface="Microsoft JhengHei UI Light" panose="020B0304030504040204" pitchFamily="34" charset="-120"/>
            </a:endParaRPr>
          </a:p>
          <a:p>
            <a:r>
              <a:rPr lang="ja-JP" altLang="en-US" sz="2000" dirty="0" smtClean="0">
                <a:latin typeface="Microsoft JhengHei UI Light" panose="020B0304030504040204" pitchFamily="34" charset="-120"/>
                <a:ea typeface="Microsoft JhengHei UI Light" panose="020B0304030504040204" pitchFamily="34" charset="-120"/>
              </a:rPr>
              <a:t>・</a:t>
            </a:r>
            <a:r>
              <a:rPr lang="ja-JP" altLang="en-US" sz="2000" b="1" dirty="0" smtClean="0">
                <a:effectLst>
                  <a:outerShdw blurRad="38100" dist="38100" dir="2700000" algn="tl">
                    <a:srgbClr val="000000">
                      <a:alpha val="43137"/>
                    </a:srgbClr>
                  </a:outerShdw>
                </a:effectLst>
                <a:latin typeface="Microsoft JhengHei UI Light" panose="020B0304030504040204" pitchFamily="34" charset="-120"/>
                <a:ea typeface="Microsoft JhengHei UI Light" panose="020B0304030504040204" pitchFamily="34" charset="-120"/>
              </a:rPr>
              <a:t>木材性能の再評価（耐火</a:t>
            </a:r>
            <a:r>
              <a:rPr lang="ja-JP" altLang="en-US" sz="2000" b="1" dirty="0">
                <a:effectLst>
                  <a:outerShdw blurRad="38100" dist="38100" dir="2700000" algn="tl">
                    <a:srgbClr val="000000">
                      <a:alpha val="43137"/>
                    </a:srgbClr>
                  </a:outerShdw>
                </a:effectLst>
                <a:latin typeface="Microsoft JhengHei UI Light" panose="020B0304030504040204" pitchFamily="34" charset="-120"/>
                <a:ea typeface="Microsoft JhengHei UI Light" panose="020B0304030504040204" pitchFamily="34" charset="-120"/>
              </a:rPr>
              <a:t>・耐久</a:t>
            </a:r>
            <a:r>
              <a:rPr lang="ja-JP" altLang="en-US" sz="2000" b="1" dirty="0" smtClean="0">
                <a:effectLst>
                  <a:outerShdw blurRad="38100" dist="38100" dir="2700000" algn="tl">
                    <a:srgbClr val="000000">
                      <a:alpha val="43137"/>
                    </a:srgbClr>
                  </a:outerShdw>
                </a:effectLst>
                <a:latin typeface="Microsoft JhengHei UI Light" panose="020B0304030504040204" pitchFamily="34" charset="-120"/>
                <a:ea typeface="Microsoft JhengHei UI Light" panose="020B0304030504040204" pitchFamily="34" charset="-120"/>
              </a:rPr>
              <a:t>性能・技術革新・法改正）</a:t>
            </a:r>
            <a:endParaRPr lang="en-US" altLang="ja-JP" sz="2000" b="1" dirty="0" smtClean="0">
              <a:effectLst>
                <a:outerShdw blurRad="38100" dist="38100" dir="2700000" algn="tl">
                  <a:srgbClr val="000000">
                    <a:alpha val="43137"/>
                  </a:srgbClr>
                </a:outerShdw>
              </a:effectLst>
              <a:latin typeface="Microsoft JhengHei UI Light" panose="020B0304030504040204" pitchFamily="34" charset="-120"/>
              <a:ea typeface="Microsoft JhengHei UI Light" panose="020B0304030504040204" pitchFamily="34" charset="-120"/>
            </a:endParaRPr>
          </a:p>
          <a:p>
            <a:endParaRPr kumimoji="1" lang="en-US" altLang="ja-JP" sz="2000" dirty="0" smtClean="0">
              <a:latin typeface="Microsoft JhengHei UI Light" panose="020B0304030504040204" pitchFamily="34" charset="-120"/>
              <a:ea typeface="Microsoft JhengHei UI Light" panose="020B0304030504040204" pitchFamily="34" charset="-120"/>
            </a:endParaRPr>
          </a:p>
        </p:txBody>
      </p:sp>
      <p:sp>
        <p:nvSpPr>
          <p:cNvPr id="10" name="テキスト ボックス 9"/>
          <p:cNvSpPr txBox="1"/>
          <p:nvPr/>
        </p:nvSpPr>
        <p:spPr>
          <a:xfrm>
            <a:off x="1271240" y="4280432"/>
            <a:ext cx="6853158" cy="1323439"/>
          </a:xfrm>
          <a:prstGeom prst="rect">
            <a:avLst/>
          </a:prstGeom>
          <a:noFill/>
        </p:spPr>
        <p:txBody>
          <a:bodyPr wrap="none" rtlCol="0">
            <a:spAutoFit/>
          </a:bodyPr>
          <a:lstStyle/>
          <a:p>
            <a:r>
              <a:rPr lang="ja-JP" altLang="en-US" sz="2000" dirty="0">
                <a:latin typeface="Microsoft JhengHei UI Light" panose="020B0304030504040204" pitchFamily="34" charset="-120"/>
                <a:ea typeface="Microsoft JhengHei UI Light" panose="020B0304030504040204" pitchFamily="34" charset="-120"/>
              </a:rPr>
              <a:t>木材が最先端な材となったいま</a:t>
            </a:r>
            <a:endParaRPr lang="en-US" altLang="ja-JP" sz="2000" dirty="0">
              <a:latin typeface="Microsoft JhengHei UI Light" panose="020B0304030504040204" pitchFamily="34" charset="-120"/>
              <a:ea typeface="Microsoft JhengHei UI Light" panose="020B0304030504040204" pitchFamily="34" charset="-120"/>
            </a:endParaRPr>
          </a:p>
          <a:p>
            <a:r>
              <a:rPr lang="ja-JP" altLang="en-US" sz="2000" dirty="0">
                <a:latin typeface="Microsoft JhengHei UI Light" panose="020B0304030504040204" pitchFamily="34" charset="-120"/>
                <a:ea typeface="Microsoft JhengHei UI Light" panose="020B0304030504040204" pitchFamily="34" charset="-120"/>
              </a:rPr>
              <a:t>世界の建築家はサステナブルな木造建築で競い合っている</a:t>
            </a:r>
          </a:p>
          <a:p>
            <a:endParaRPr kumimoji="1" lang="en-US" altLang="ja-JP" sz="2000" dirty="0" smtClean="0"/>
          </a:p>
          <a:p>
            <a:pPr algn="r"/>
            <a:r>
              <a:rPr lang="ja-JP" altLang="en-US" sz="2000" dirty="0" smtClean="0">
                <a:latin typeface="Microsoft JhengHei UI Light" panose="020B0304030504040204" pitchFamily="34" charset="-120"/>
                <a:ea typeface="Microsoft JhengHei UI Light" panose="020B0304030504040204" pitchFamily="34" charset="-120"/>
              </a:rPr>
              <a:t>隈</a:t>
            </a:r>
            <a:r>
              <a:rPr lang="ja-JP" altLang="en-US" sz="2000" dirty="0">
                <a:latin typeface="Microsoft JhengHei UI Light" panose="020B0304030504040204" pitchFamily="34" charset="-120"/>
                <a:ea typeface="Microsoft JhengHei UI Light" panose="020B0304030504040204" pitchFamily="34" charset="-120"/>
              </a:rPr>
              <a:t>研</a:t>
            </a:r>
            <a:r>
              <a:rPr lang="ja-JP" altLang="en-US" sz="2000" dirty="0" smtClean="0">
                <a:latin typeface="Microsoft JhengHei UI Light" panose="020B0304030504040204" pitchFamily="34" charset="-120"/>
                <a:ea typeface="Microsoft JhengHei UI Light" panose="020B0304030504040204" pitchFamily="34" charset="-120"/>
              </a:rPr>
              <a:t>吾</a:t>
            </a:r>
            <a:endParaRPr lang="ja-JP" altLang="en-US" sz="2000" dirty="0">
              <a:latin typeface="Microsoft JhengHei UI Light" panose="020B0304030504040204" pitchFamily="34" charset="-120"/>
              <a:ea typeface="Microsoft JhengHei UI Light" panose="020B0304030504040204" pitchFamily="34" charset="-120"/>
            </a:endParaRPr>
          </a:p>
        </p:txBody>
      </p:sp>
    </p:spTree>
    <p:extLst>
      <p:ext uri="{BB962C8B-B14F-4D97-AF65-F5344CB8AC3E}">
        <p14:creationId xmlns:p14="http://schemas.microsoft.com/office/powerpoint/2010/main" val="196476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818587"/>
            <a:ext cx="91440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3200" b="1" dirty="0" smtClean="0">
                <a:solidFill>
                  <a:schemeClr val="tx1"/>
                </a:solidFill>
                <a:latin typeface="Microsoft JhengHei Light" panose="020B0304030504040204" pitchFamily="34" charset="-120"/>
                <a:ea typeface="Microsoft JhengHei Light" panose="020B0304030504040204" pitchFamily="34" charset="-120"/>
              </a:rPr>
              <a:t>木質化によるストレス値低下</a:t>
            </a:r>
            <a:endParaRPr lang="ja-JP" altLang="en-US" sz="3200" b="1" dirty="0">
              <a:solidFill>
                <a:schemeClr val="tx1"/>
              </a:solidFill>
              <a:latin typeface="Microsoft JhengHei Light" panose="020B0304030504040204" pitchFamily="34" charset="-120"/>
              <a:ea typeface="Microsoft JhengHei Light" panose="020B0304030504040204" pitchFamily="34" charset="-120"/>
            </a:endParaRP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1406207"/>
            <a:ext cx="6851228"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sp>
        <p:nvSpPr>
          <p:cNvPr id="9" name="object 3"/>
          <p:cNvSpPr txBox="1"/>
          <p:nvPr/>
        </p:nvSpPr>
        <p:spPr>
          <a:xfrm>
            <a:off x="5516244" y="5870025"/>
            <a:ext cx="3093336" cy="228909"/>
          </a:xfrm>
          <a:prstGeom prst="rect">
            <a:avLst/>
          </a:prstGeom>
        </p:spPr>
        <p:txBody>
          <a:bodyPr vert="horz" wrap="square" lIns="0" tIns="13335" rIns="0" bIns="0" rtlCol="0">
            <a:spAutoFit/>
          </a:bodyPr>
          <a:lstStyle/>
          <a:p>
            <a:pPr marL="12700">
              <a:lnSpc>
                <a:spcPct val="100000"/>
              </a:lnSpc>
              <a:spcBef>
                <a:spcPts val="105"/>
              </a:spcBef>
            </a:pPr>
            <a:r>
              <a:rPr sz="1400" b="0" dirty="0">
                <a:latin typeface="Microsoft JhengHei Light"/>
                <a:cs typeface="Microsoft JhengHei Light"/>
              </a:rPr>
              <a:t>出典「最高の環境建築</a:t>
            </a:r>
            <a:r>
              <a:rPr sz="1400" b="0" spc="-15" dirty="0">
                <a:latin typeface="Microsoft JhengHei Light"/>
                <a:cs typeface="Microsoft JhengHei Light"/>
              </a:rPr>
              <a:t>を</a:t>
            </a:r>
            <a:r>
              <a:rPr sz="1400" b="0" dirty="0">
                <a:latin typeface="Microsoft JhengHei Light"/>
                <a:cs typeface="Microsoft JhengHei Light"/>
              </a:rPr>
              <a:t>つく</a:t>
            </a:r>
            <a:r>
              <a:rPr sz="1400" b="0" spc="-15" dirty="0">
                <a:latin typeface="Microsoft JhengHei Light"/>
                <a:cs typeface="Microsoft JhengHei Light"/>
              </a:rPr>
              <a:t>る</a:t>
            </a:r>
            <a:r>
              <a:rPr sz="1400" b="0" dirty="0">
                <a:latin typeface="Microsoft JhengHei Light"/>
                <a:cs typeface="Microsoft JhengHei Light"/>
              </a:rPr>
              <a:t>方</a:t>
            </a:r>
            <a:r>
              <a:rPr sz="1400" b="0" spc="5" dirty="0">
                <a:latin typeface="Microsoft JhengHei Light"/>
                <a:cs typeface="Microsoft JhengHei Light"/>
              </a:rPr>
              <a:t>法」</a:t>
            </a:r>
            <a:endParaRPr sz="1400" dirty="0">
              <a:latin typeface="Microsoft JhengHei Light"/>
              <a:cs typeface="Microsoft JhengHei Light"/>
            </a:endParaRPr>
          </a:p>
        </p:txBody>
      </p:sp>
      <p:sp>
        <p:nvSpPr>
          <p:cNvPr id="11" name="object 4"/>
          <p:cNvSpPr/>
          <p:nvPr/>
        </p:nvSpPr>
        <p:spPr>
          <a:xfrm>
            <a:off x="1644926" y="1958197"/>
            <a:ext cx="6092969" cy="2821551"/>
          </a:xfrm>
          <a:prstGeom prst="rect">
            <a:avLst/>
          </a:prstGeom>
          <a:blipFill>
            <a:blip r:embed="rId4" cstate="print"/>
            <a:stretch>
              <a:fillRect/>
            </a:stretch>
          </a:blipFill>
        </p:spPr>
        <p:txBody>
          <a:bodyPr wrap="square" lIns="0" tIns="0" rIns="0" bIns="0" rtlCol="0"/>
          <a:lstStyle/>
          <a:p>
            <a:endParaRPr/>
          </a:p>
        </p:txBody>
      </p:sp>
      <p:sp>
        <p:nvSpPr>
          <p:cNvPr id="12" name="object 5"/>
          <p:cNvSpPr/>
          <p:nvPr/>
        </p:nvSpPr>
        <p:spPr>
          <a:xfrm>
            <a:off x="5645007" y="4477909"/>
            <a:ext cx="900320" cy="474163"/>
          </a:xfrm>
          <a:custGeom>
            <a:avLst/>
            <a:gdLst/>
            <a:ahLst/>
            <a:cxnLst/>
            <a:rect l="l" t="t" r="r" b="b"/>
            <a:pathLst>
              <a:path w="1152525" h="649604">
                <a:moveTo>
                  <a:pt x="0" y="108204"/>
                </a:moveTo>
                <a:lnTo>
                  <a:pt x="8495" y="66061"/>
                </a:lnTo>
                <a:lnTo>
                  <a:pt x="31670" y="31670"/>
                </a:lnTo>
                <a:lnTo>
                  <a:pt x="66061" y="8495"/>
                </a:lnTo>
                <a:lnTo>
                  <a:pt x="108203" y="0"/>
                </a:lnTo>
                <a:lnTo>
                  <a:pt x="1043939" y="0"/>
                </a:lnTo>
                <a:lnTo>
                  <a:pt x="1086082" y="8495"/>
                </a:lnTo>
                <a:lnTo>
                  <a:pt x="1120473" y="31670"/>
                </a:lnTo>
                <a:lnTo>
                  <a:pt x="1143648" y="66061"/>
                </a:lnTo>
                <a:lnTo>
                  <a:pt x="1152143" y="108204"/>
                </a:lnTo>
                <a:lnTo>
                  <a:pt x="1152143" y="541019"/>
                </a:lnTo>
                <a:lnTo>
                  <a:pt x="1143648" y="583162"/>
                </a:lnTo>
                <a:lnTo>
                  <a:pt x="1120473" y="617553"/>
                </a:lnTo>
                <a:lnTo>
                  <a:pt x="1086082" y="640728"/>
                </a:lnTo>
                <a:lnTo>
                  <a:pt x="1043939" y="649224"/>
                </a:lnTo>
                <a:lnTo>
                  <a:pt x="108203" y="649224"/>
                </a:lnTo>
                <a:lnTo>
                  <a:pt x="66061" y="640728"/>
                </a:lnTo>
                <a:lnTo>
                  <a:pt x="31670" y="617553"/>
                </a:lnTo>
                <a:lnTo>
                  <a:pt x="8495" y="583162"/>
                </a:lnTo>
                <a:lnTo>
                  <a:pt x="0" y="541019"/>
                </a:lnTo>
                <a:lnTo>
                  <a:pt x="0" y="108204"/>
                </a:lnTo>
                <a:close/>
              </a:path>
            </a:pathLst>
          </a:custGeom>
          <a:ln w="38100">
            <a:solidFill>
              <a:srgbClr val="FF0000"/>
            </a:solidFill>
            <a:prstDash val="dash"/>
          </a:ln>
        </p:spPr>
        <p:txBody>
          <a:bodyPr wrap="square" lIns="0" tIns="0" rIns="0" bIns="0" rtlCol="0"/>
          <a:lstStyle/>
          <a:p>
            <a:endParaRPr/>
          </a:p>
        </p:txBody>
      </p:sp>
      <p:sp>
        <p:nvSpPr>
          <p:cNvPr id="14" name="object 6"/>
          <p:cNvSpPr txBox="1"/>
          <p:nvPr/>
        </p:nvSpPr>
        <p:spPr>
          <a:xfrm>
            <a:off x="1378131" y="5331737"/>
            <a:ext cx="4047883" cy="1305486"/>
          </a:xfrm>
          <a:prstGeom prst="rect">
            <a:avLst/>
          </a:prstGeom>
        </p:spPr>
        <p:txBody>
          <a:bodyPr vert="horz" wrap="square" lIns="0" tIns="12700" rIns="0" bIns="0" rtlCol="0">
            <a:spAutoFit/>
          </a:bodyPr>
          <a:lstStyle/>
          <a:p>
            <a:pPr marL="367665" marR="353060" indent="-355600">
              <a:lnSpc>
                <a:spcPct val="100000"/>
              </a:lnSpc>
              <a:spcBef>
                <a:spcPts val="100"/>
              </a:spcBef>
            </a:pPr>
            <a:r>
              <a:rPr sz="1400" b="0" spc="220" dirty="0">
                <a:latin typeface="Microsoft JhengHei Light"/>
                <a:cs typeface="Microsoft JhengHei Light"/>
              </a:rPr>
              <a:t>※</a:t>
            </a:r>
            <a:r>
              <a:rPr sz="1400" b="0" dirty="0">
                <a:latin typeface="Microsoft JhengHei Light"/>
                <a:cs typeface="Microsoft JhengHei Light"/>
              </a:rPr>
              <a:t>調</a:t>
            </a:r>
            <a:r>
              <a:rPr sz="1400" b="0" spc="-5" dirty="0">
                <a:latin typeface="Microsoft JhengHei Light"/>
                <a:cs typeface="Microsoft JhengHei Light"/>
              </a:rPr>
              <a:t>査</a:t>
            </a:r>
            <a:r>
              <a:rPr sz="1400" b="0" dirty="0">
                <a:latin typeface="Microsoft JhengHei Light"/>
                <a:cs typeface="Microsoft JhengHei Light"/>
              </a:rPr>
              <a:t>概要／単純作業</a:t>
            </a:r>
            <a:r>
              <a:rPr sz="1400" b="0" spc="-15" dirty="0">
                <a:latin typeface="Microsoft JhengHei Light"/>
                <a:cs typeface="Microsoft JhengHei Light"/>
              </a:rPr>
              <a:t>と</a:t>
            </a:r>
            <a:r>
              <a:rPr sz="1400" b="0" dirty="0">
                <a:latin typeface="Microsoft JhengHei Light"/>
                <a:cs typeface="Microsoft JhengHei Light"/>
              </a:rPr>
              <a:t>創造</a:t>
            </a:r>
            <a:r>
              <a:rPr sz="1400" b="0" spc="-15" dirty="0">
                <a:latin typeface="Microsoft JhengHei Light"/>
                <a:cs typeface="Microsoft JhengHei Light"/>
              </a:rPr>
              <a:t>性</a:t>
            </a:r>
            <a:r>
              <a:rPr sz="1400" b="0" dirty="0">
                <a:latin typeface="Microsoft JhengHei Light"/>
                <a:cs typeface="Microsoft JhengHei Light"/>
              </a:rPr>
              <a:t>を要</a:t>
            </a:r>
            <a:r>
              <a:rPr sz="1400" b="0" spc="-15" dirty="0">
                <a:latin typeface="Microsoft JhengHei Light"/>
                <a:cs typeface="Microsoft JhengHei Light"/>
              </a:rPr>
              <a:t>す</a:t>
            </a:r>
            <a:r>
              <a:rPr sz="1400" b="0" dirty="0">
                <a:latin typeface="Microsoft JhengHei Light"/>
                <a:cs typeface="Microsoft JhengHei Light"/>
              </a:rPr>
              <a:t>る作</a:t>
            </a:r>
            <a:r>
              <a:rPr sz="1400" b="0" spc="-15" dirty="0">
                <a:latin typeface="Microsoft JhengHei Light"/>
                <a:cs typeface="Microsoft JhengHei Light"/>
              </a:rPr>
              <a:t>業</a:t>
            </a:r>
            <a:r>
              <a:rPr sz="1400" b="0" dirty="0">
                <a:latin typeface="Microsoft JhengHei Light"/>
                <a:cs typeface="Microsoft JhengHei Light"/>
              </a:rPr>
              <a:t>を行</a:t>
            </a:r>
            <a:r>
              <a:rPr sz="1400" b="0" spc="-15" dirty="0">
                <a:latin typeface="Microsoft JhengHei Light"/>
                <a:cs typeface="Microsoft JhengHei Light"/>
              </a:rPr>
              <a:t>っ</a:t>
            </a:r>
            <a:r>
              <a:rPr sz="1400" b="0" dirty="0">
                <a:latin typeface="Microsoft JhengHei Light"/>
                <a:cs typeface="Microsoft JhengHei Light"/>
              </a:rPr>
              <a:t>た後に 疲労やストレスについて</a:t>
            </a:r>
            <a:r>
              <a:rPr sz="1400" b="0" spc="-15" dirty="0">
                <a:latin typeface="Microsoft JhengHei Light"/>
                <a:cs typeface="Microsoft JhengHei Light"/>
              </a:rPr>
              <a:t>唾</a:t>
            </a:r>
            <a:r>
              <a:rPr sz="1400" b="0" dirty="0">
                <a:latin typeface="Microsoft JhengHei Light"/>
                <a:cs typeface="Microsoft JhengHei Light"/>
              </a:rPr>
              <a:t>液ア</a:t>
            </a:r>
            <a:r>
              <a:rPr sz="1400" b="0" spc="-15" dirty="0">
                <a:latin typeface="Microsoft JhengHei Light"/>
                <a:cs typeface="Microsoft JhengHei Light"/>
              </a:rPr>
              <a:t>ミ</a:t>
            </a:r>
            <a:r>
              <a:rPr sz="1400" b="0" dirty="0">
                <a:latin typeface="Microsoft JhengHei Light"/>
                <a:cs typeface="Microsoft JhengHei Light"/>
              </a:rPr>
              <a:t>ラー</a:t>
            </a:r>
            <a:r>
              <a:rPr sz="1400" b="0" spc="-15" dirty="0">
                <a:latin typeface="Microsoft JhengHei Light"/>
                <a:cs typeface="Microsoft JhengHei Light"/>
              </a:rPr>
              <a:t>ゼ</a:t>
            </a:r>
            <a:r>
              <a:rPr sz="1400" b="0" dirty="0">
                <a:latin typeface="Microsoft JhengHei Light"/>
                <a:cs typeface="Microsoft JhengHei Light"/>
              </a:rPr>
              <a:t>テス</a:t>
            </a:r>
            <a:r>
              <a:rPr sz="1400" b="0" spc="-15" dirty="0">
                <a:latin typeface="Microsoft JhengHei Light"/>
                <a:cs typeface="Microsoft JhengHei Light"/>
              </a:rPr>
              <a:t>ト</a:t>
            </a:r>
            <a:r>
              <a:rPr sz="1400" b="0" spc="5" dirty="0">
                <a:latin typeface="Microsoft JhengHei Light"/>
                <a:cs typeface="Microsoft JhengHei Light"/>
              </a:rPr>
              <a:t>を</a:t>
            </a:r>
            <a:r>
              <a:rPr sz="1400" b="0" dirty="0">
                <a:latin typeface="Microsoft JhengHei Light"/>
                <a:cs typeface="Microsoft JhengHei Light"/>
              </a:rPr>
              <a:t>実施</a:t>
            </a:r>
            <a:endParaRPr sz="1400" dirty="0">
              <a:latin typeface="Microsoft JhengHei Light"/>
              <a:cs typeface="Microsoft JhengHei Light"/>
            </a:endParaRPr>
          </a:p>
          <a:p>
            <a:pPr marL="367665" marR="5080" indent="-355600">
              <a:lnSpc>
                <a:spcPct val="100000"/>
              </a:lnSpc>
            </a:pPr>
            <a:r>
              <a:rPr sz="1400" b="0" spc="220" dirty="0">
                <a:latin typeface="Microsoft JhengHei Light"/>
                <a:cs typeface="Microsoft JhengHei Light"/>
              </a:rPr>
              <a:t>※</a:t>
            </a:r>
            <a:r>
              <a:rPr sz="1400" b="0" dirty="0">
                <a:latin typeface="Microsoft JhengHei Light"/>
                <a:cs typeface="Microsoft JhengHei Light"/>
              </a:rPr>
              <a:t>唾液に含まれる消化</a:t>
            </a:r>
            <a:r>
              <a:rPr sz="1400" b="0" spc="-15" dirty="0">
                <a:latin typeface="Microsoft JhengHei Light"/>
                <a:cs typeface="Microsoft JhengHei Light"/>
              </a:rPr>
              <a:t>酵</a:t>
            </a:r>
            <a:r>
              <a:rPr sz="1400" b="0" dirty="0">
                <a:latin typeface="Microsoft JhengHei Light"/>
                <a:cs typeface="Microsoft JhengHei Light"/>
              </a:rPr>
              <a:t>素の</a:t>
            </a:r>
            <a:r>
              <a:rPr sz="1400" b="0" spc="-15" dirty="0">
                <a:latin typeface="Microsoft JhengHei Light"/>
                <a:cs typeface="Microsoft JhengHei Light"/>
              </a:rPr>
              <a:t>ア</a:t>
            </a:r>
            <a:r>
              <a:rPr sz="1400" b="0" dirty="0">
                <a:latin typeface="Microsoft JhengHei Light"/>
                <a:cs typeface="Microsoft JhengHei Light"/>
              </a:rPr>
              <a:t>ミラ</a:t>
            </a:r>
            <a:r>
              <a:rPr sz="1400" b="0" spc="-15" dirty="0">
                <a:latin typeface="Microsoft JhengHei Light"/>
                <a:cs typeface="Microsoft JhengHei Light"/>
              </a:rPr>
              <a:t>ー</a:t>
            </a:r>
            <a:r>
              <a:rPr sz="1400" b="0" dirty="0">
                <a:latin typeface="Microsoft JhengHei Light"/>
                <a:cs typeface="Microsoft JhengHei Light"/>
              </a:rPr>
              <a:t>ゼは</a:t>
            </a:r>
            <a:r>
              <a:rPr sz="1400" b="0" spc="-15" dirty="0">
                <a:latin typeface="Microsoft JhengHei Light"/>
                <a:cs typeface="Microsoft JhengHei Light"/>
              </a:rPr>
              <a:t>、</a:t>
            </a:r>
            <a:r>
              <a:rPr sz="1400" b="0" dirty="0">
                <a:latin typeface="Microsoft JhengHei Light"/>
                <a:cs typeface="Microsoft JhengHei Light"/>
              </a:rPr>
              <a:t>スト</a:t>
            </a:r>
            <a:r>
              <a:rPr sz="1400" b="0" spc="-15" dirty="0">
                <a:latin typeface="Microsoft JhengHei Light"/>
                <a:cs typeface="Microsoft JhengHei Light"/>
              </a:rPr>
              <a:t>レ</a:t>
            </a:r>
            <a:r>
              <a:rPr sz="1400" b="0" dirty="0">
                <a:latin typeface="Microsoft JhengHei Light"/>
                <a:cs typeface="Microsoft JhengHei Light"/>
              </a:rPr>
              <a:t>スを</a:t>
            </a:r>
            <a:r>
              <a:rPr sz="1400" b="0" spc="-15" dirty="0">
                <a:latin typeface="Microsoft JhengHei Light"/>
                <a:cs typeface="Microsoft JhengHei Light"/>
              </a:rPr>
              <a:t>受</a:t>
            </a:r>
            <a:r>
              <a:rPr sz="1400" b="0" dirty="0">
                <a:latin typeface="Microsoft JhengHei Light"/>
                <a:cs typeface="Microsoft JhengHei Light"/>
              </a:rPr>
              <a:t>けて 興奮状態になると多く分</a:t>
            </a:r>
            <a:r>
              <a:rPr sz="1400" b="0" spc="-15" dirty="0">
                <a:latin typeface="Microsoft JhengHei Light"/>
                <a:cs typeface="Microsoft JhengHei Light"/>
              </a:rPr>
              <a:t>泌</a:t>
            </a:r>
            <a:r>
              <a:rPr sz="1400" b="0" dirty="0">
                <a:latin typeface="Microsoft JhengHei Light"/>
                <a:cs typeface="Microsoft JhengHei Light"/>
              </a:rPr>
              <a:t>され</a:t>
            </a:r>
            <a:r>
              <a:rPr sz="1400" b="0" spc="-15" dirty="0">
                <a:latin typeface="Microsoft JhengHei Light"/>
                <a:cs typeface="Microsoft JhengHei Light"/>
              </a:rPr>
              <a:t>る</a:t>
            </a:r>
            <a:r>
              <a:rPr sz="1400" b="0" dirty="0">
                <a:latin typeface="Microsoft JhengHei Light"/>
                <a:cs typeface="Microsoft JhengHei Light"/>
              </a:rPr>
              <a:t>事が</a:t>
            </a:r>
            <a:r>
              <a:rPr sz="1400" b="0" spc="-15" dirty="0">
                <a:latin typeface="Microsoft JhengHei Light"/>
                <a:cs typeface="Microsoft JhengHei Light"/>
              </a:rPr>
              <a:t>知</a:t>
            </a:r>
            <a:r>
              <a:rPr sz="1400" b="0" dirty="0">
                <a:latin typeface="Microsoft JhengHei Light"/>
                <a:cs typeface="Microsoft JhengHei Light"/>
              </a:rPr>
              <a:t>られ</a:t>
            </a:r>
            <a:r>
              <a:rPr sz="1400" b="0" spc="-15" dirty="0">
                <a:latin typeface="Microsoft JhengHei Light"/>
                <a:cs typeface="Microsoft JhengHei Light"/>
              </a:rPr>
              <a:t>て</a:t>
            </a:r>
            <a:r>
              <a:rPr sz="1400" b="0" dirty="0">
                <a:latin typeface="Microsoft JhengHei Light"/>
                <a:cs typeface="Microsoft JhengHei Light"/>
              </a:rPr>
              <a:t>いま</a:t>
            </a:r>
            <a:r>
              <a:rPr sz="1400" b="0" spc="-15" dirty="0">
                <a:latin typeface="Microsoft JhengHei Light"/>
                <a:cs typeface="Microsoft JhengHei Light"/>
              </a:rPr>
              <a:t>す</a:t>
            </a:r>
            <a:r>
              <a:rPr sz="1400" b="0" dirty="0">
                <a:latin typeface="Microsoft JhengHei Light"/>
                <a:cs typeface="Microsoft JhengHei Light"/>
              </a:rPr>
              <a:t>。</a:t>
            </a:r>
            <a:endParaRPr sz="1400" dirty="0">
              <a:latin typeface="Microsoft JhengHei Light"/>
              <a:cs typeface="Microsoft JhengHei Light"/>
            </a:endParaRPr>
          </a:p>
        </p:txBody>
      </p:sp>
    </p:spTree>
    <p:extLst>
      <p:ext uri="{BB962C8B-B14F-4D97-AF65-F5344CB8AC3E}">
        <p14:creationId xmlns:p14="http://schemas.microsoft.com/office/powerpoint/2010/main" val="9799278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844465"/>
            <a:ext cx="9144000"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2800" b="1" dirty="0">
                <a:solidFill>
                  <a:schemeClr val="tx1"/>
                </a:solidFill>
                <a:latin typeface="Microsoft JhengHei Light" panose="020B0304030504040204" pitchFamily="34" charset="-120"/>
                <a:ea typeface="Microsoft JhengHei Light" panose="020B0304030504040204" pitchFamily="34" charset="-120"/>
              </a:rPr>
              <a:t>木質内装と業務の</a:t>
            </a:r>
            <a:r>
              <a:rPr lang="ja-JP" altLang="en-US" sz="2800" b="1" dirty="0" smtClean="0">
                <a:solidFill>
                  <a:schemeClr val="tx1"/>
                </a:solidFill>
                <a:latin typeface="Microsoft JhengHei Light" panose="020B0304030504040204" pitchFamily="34" charset="-120"/>
                <a:ea typeface="Microsoft JhengHei Light" panose="020B0304030504040204" pitchFamily="34" charset="-120"/>
              </a:rPr>
              <a:t>質に</a:t>
            </a:r>
            <a:r>
              <a:rPr lang="ja-JP" altLang="en-US" sz="2800" b="1" dirty="0">
                <a:solidFill>
                  <a:schemeClr val="tx1"/>
                </a:solidFill>
                <a:latin typeface="Microsoft JhengHei Light" panose="020B0304030504040204" pitchFamily="34" charset="-120"/>
                <a:ea typeface="Microsoft JhengHei Light" panose="020B0304030504040204" pitchFamily="34" charset="-120"/>
              </a:rPr>
              <a:t>関するアンケート</a:t>
            </a: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1406207"/>
            <a:ext cx="6851228"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sp>
        <p:nvSpPr>
          <p:cNvPr id="10" name="object 2"/>
          <p:cNvSpPr txBox="1"/>
          <p:nvPr/>
        </p:nvSpPr>
        <p:spPr>
          <a:xfrm>
            <a:off x="5762212" y="6267500"/>
            <a:ext cx="3196450" cy="228268"/>
          </a:xfrm>
          <a:prstGeom prst="rect">
            <a:avLst/>
          </a:prstGeom>
        </p:spPr>
        <p:txBody>
          <a:bodyPr vert="horz" wrap="square" lIns="0" tIns="12700" rIns="0" bIns="0" rtlCol="0">
            <a:spAutoFit/>
          </a:bodyPr>
          <a:lstStyle/>
          <a:p>
            <a:pPr marL="12700">
              <a:lnSpc>
                <a:spcPct val="100000"/>
              </a:lnSpc>
              <a:spcBef>
                <a:spcPts val="100"/>
              </a:spcBef>
            </a:pPr>
            <a:r>
              <a:rPr sz="1400" b="0" dirty="0">
                <a:latin typeface="Microsoft JhengHei Light"/>
                <a:cs typeface="Microsoft JhengHei Light"/>
              </a:rPr>
              <a:t>出典「最高の環境建築</a:t>
            </a:r>
            <a:r>
              <a:rPr sz="1400" b="0" spc="-15" dirty="0">
                <a:latin typeface="Microsoft JhengHei Light"/>
                <a:cs typeface="Microsoft JhengHei Light"/>
              </a:rPr>
              <a:t>を</a:t>
            </a:r>
            <a:r>
              <a:rPr sz="1400" b="0" dirty="0">
                <a:latin typeface="Microsoft JhengHei Light"/>
                <a:cs typeface="Microsoft JhengHei Light"/>
              </a:rPr>
              <a:t>つく</a:t>
            </a:r>
            <a:r>
              <a:rPr sz="1400" b="0" spc="-15" dirty="0">
                <a:latin typeface="Microsoft JhengHei Light"/>
                <a:cs typeface="Microsoft JhengHei Light"/>
              </a:rPr>
              <a:t>る</a:t>
            </a:r>
            <a:r>
              <a:rPr sz="1400" b="0" dirty="0">
                <a:latin typeface="Microsoft JhengHei Light"/>
                <a:cs typeface="Microsoft JhengHei Light"/>
              </a:rPr>
              <a:t>方</a:t>
            </a:r>
            <a:r>
              <a:rPr sz="1400" b="0" spc="5" dirty="0">
                <a:latin typeface="Microsoft JhengHei Light"/>
                <a:cs typeface="Microsoft JhengHei Light"/>
              </a:rPr>
              <a:t>法</a:t>
            </a:r>
            <a:r>
              <a:rPr sz="1400" b="0" dirty="0">
                <a:latin typeface="Microsoft JhengHei Light"/>
                <a:cs typeface="Microsoft JhengHei Light"/>
              </a:rPr>
              <a:t>」</a:t>
            </a:r>
            <a:endParaRPr sz="1400" dirty="0">
              <a:latin typeface="Microsoft JhengHei Light"/>
              <a:cs typeface="Microsoft JhengHei Light"/>
            </a:endParaRPr>
          </a:p>
        </p:txBody>
      </p:sp>
      <p:sp>
        <p:nvSpPr>
          <p:cNvPr id="15" name="object 3"/>
          <p:cNvSpPr/>
          <p:nvPr/>
        </p:nvSpPr>
        <p:spPr>
          <a:xfrm>
            <a:off x="1338106" y="1751162"/>
            <a:ext cx="6279019" cy="4209202"/>
          </a:xfrm>
          <a:prstGeom prst="rect">
            <a:avLst/>
          </a:prstGeom>
          <a:blipFill>
            <a:blip r:embed="rId4" cstate="print"/>
            <a:stretch>
              <a:fillRect/>
            </a:stretch>
          </a:blipFill>
        </p:spPr>
        <p:txBody>
          <a:bodyPr wrap="square" lIns="0" tIns="0" rIns="0" bIns="0" rtlCol="0"/>
          <a:lstStyle/>
          <a:p>
            <a:endParaRPr/>
          </a:p>
        </p:txBody>
      </p:sp>
      <p:sp>
        <p:nvSpPr>
          <p:cNvPr id="16" name="object 4"/>
          <p:cNvSpPr/>
          <p:nvPr/>
        </p:nvSpPr>
        <p:spPr>
          <a:xfrm>
            <a:off x="972312" y="5061703"/>
            <a:ext cx="822192" cy="525279"/>
          </a:xfrm>
          <a:prstGeom prst="rect">
            <a:avLst/>
          </a:prstGeom>
          <a:blipFill>
            <a:blip r:embed="rId5" cstate="print"/>
            <a:stretch>
              <a:fillRect/>
            </a:stretch>
          </a:blipFill>
        </p:spPr>
        <p:txBody>
          <a:bodyPr wrap="square" lIns="0" tIns="0" rIns="0" bIns="0" rtlCol="0"/>
          <a:lstStyle/>
          <a:p>
            <a:endParaRPr/>
          </a:p>
        </p:txBody>
      </p:sp>
      <p:sp>
        <p:nvSpPr>
          <p:cNvPr id="17" name="object 5"/>
          <p:cNvSpPr txBox="1"/>
          <p:nvPr/>
        </p:nvSpPr>
        <p:spPr>
          <a:xfrm>
            <a:off x="899922" y="6123376"/>
            <a:ext cx="4735985" cy="504625"/>
          </a:xfrm>
          <a:prstGeom prst="rect">
            <a:avLst/>
          </a:prstGeom>
        </p:spPr>
        <p:txBody>
          <a:bodyPr vert="horz" wrap="square" lIns="0" tIns="12065" rIns="0" bIns="0" rtlCol="0">
            <a:spAutoFit/>
          </a:bodyPr>
          <a:lstStyle/>
          <a:p>
            <a:pPr marL="12700">
              <a:lnSpc>
                <a:spcPct val="100000"/>
              </a:lnSpc>
              <a:spcBef>
                <a:spcPts val="95"/>
              </a:spcBef>
            </a:pPr>
            <a:r>
              <a:rPr sz="1600" b="0" spc="245" dirty="0">
                <a:latin typeface="Microsoft JhengHei Light"/>
                <a:cs typeface="Microsoft JhengHei Light"/>
              </a:rPr>
              <a:t>※</a:t>
            </a:r>
            <a:r>
              <a:rPr sz="1600" b="0" spc="-5" dirty="0">
                <a:latin typeface="Microsoft JhengHei Light"/>
                <a:cs typeface="Microsoft JhengHei Light"/>
              </a:rPr>
              <a:t>調査概要／</a:t>
            </a:r>
            <a:r>
              <a:rPr sz="1600" b="0" spc="-5" dirty="0" smtClean="0">
                <a:latin typeface="Microsoft JhengHei Light"/>
                <a:cs typeface="Microsoft JhengHei Light"/>
              </a:rPr>
              <a:t>木造とコンクリート</a:t>
            </a:r>
            <a:r>
              <a:rPr sz="1600" b="0" spc="5" dirty="0" smtClean="0">
                <a:latin typeface="Microsoft JhengHei Light"/>
                <a:cs typeface="Microsoft JhengHei Light"/>
              </a:rPr>
              <a:t>造</a:t>
            </a:r>
            <a:r>
              <a:rPr sz="1600" b="0" spc="-5" dirty="0" smtClean="0">
                <a:latin typeface="Microsoft JhengHei Light"/>
                <a:cs typeface="Microsoft JhengHei Light"/>
              </a:rPr>
              <a:t>の医</a:t>
            </a:r>
            <a:r>
              <a:rPr sz="1600" b="0" spc="5" dirty="0" smtClean="0">
                <a:latin typeface="Microsoft JhengHei Light"/>
                <a:cs typeface="Microsoft JhengHei Light"/>
              </a:rPr>
              <a:t>療</a:t>
            </a:r>
            <a:r>
              <a:rPr sz="1600" b="0" spc="-5" dirty="0" smtClean="0">
                <a:latin typeface="Microsoft JhengHei Light"/>
                <a:cs typeface="Microsoft JhengHei Light"/>
              </a:rPr>
              <a:t>福祉</a:t>
            </a:r>
            <a:r>
              <a:rPr sz="1600" b="0" spc="5" dirty="0" smtClean="0">
                <a:latin typeface="Microsoft JhengHei Light"/>
                <a:cs typeface="Microsoft JhengHei Light"/>
              </a:rPr>
              <a:t>施</a:t>
            </a:r>
            <a:r>
              <a:rPr sz="1600" b="0" spc="-5" dirty="0" smtClean="0">
                <a:latin typeface="Microsoft JhengHei Light"/>
                <a:cs typeface="Microsoft JhengHei Light"/>
              </a:rPr>
              <a:t>設で</a:t>
            </a:r>
            <a:r>
              <a:rPr sz="1600" b="0" spc="-10" dirty="0" smtClean="0">
                <a:latin typeface="Microsoft JhengHei Light"/>
                <a:cs typeface="Microsoft JhengHei Light"/>
              </a:rPr>
              <a:t>従業</a:t>
            </a:r>
            <a:r>
              <a:rPr sz="1600" b="0" spc="-5" dirty="0" smtClean="0">
                <a:latin typeface="Microsoft JhengHei Light"/>
                <a:cs typeface="Microsoft JhengHei Light"/>
              </a:rPr>
              <a:t>員</a:t>
            </a:r>
            <a:r>
              <a:rPr sz="1600" b="0" spc="100" dirty="0">
                <a:latin typeface="Microsoft JhengHei Light"/>
                <a:cs typeface="Microsoft JhengHei Light"/>
              </a:rPr>
              <a:t>600</a:t>
            </a:r>
            <a:r>
              <a:rPr sz="1600" b="0" spc="-10" dirty="0">
                <a:latin typeface="Microsoft JhengHei Light"/>
                <a:cs typeface="Microsoft JhengHei Light"/>
              </a:rPr>
              <a:t>名を対象にアンケート</a:t>
            </a:r>
            <a:r>
              <a:rPr sz="1600" b="0" dirty="0">
                <a:latin typeface="Microsoft JhengHei Light"/>
                <a:cs typeface="Microsoft JhengHei Light"/>
              </a:rPr>
              <a:t>を</a:t>
            </a:r>
            <a:r>
              <a:rPr sz="1600" b="0" spc="-10" dirty="0">
                <a:latin typeface="Microsoft JhengHei Light"/>
                <a:cs typeface="Microsoft JhengHei Light"/>
              </a:rPr>
              <a:t>実施</a:t>
            </a:r>
            <a:endParaRPr sz="1600" dirty="0">
              <a:latin typeface="Microsoft JhengHei Light"/>
              <a:cs typeface="Microsoft JhengHei Light"/>
            </a:endParaRPr>
          </a:p>
        </p:txBody>
      </p:sp>
      <p:sp>
        <p:nvSpPr>
          <p:cNvPr id="18" name="object 6"/>
          <p:cNvSpPr/>
          <p:nvPr/>
        </p:nvSpPr>
        <p:spPr>
          <a:xfrm>
            <a:off x="899922" y="5332217"/>
            <a:ext cx="882459" cy="330332"/>
          </a:xfrm>
          <a:custGeom>
            <a:avLst/>
            <a:gdLst/>
            <a:ahLst/>
            <a:cxnLst/>
            <a:rect l="l" t="t" r="r" b="b"/>
            <a:pathLst>
              <a:path w="937260" h="361314">
                <a:moveTo>
                  <a:pt x="0" y="60197"/>
                </a:moveTo>
                <a:lnTo>
                  <a:pt x="4730" y="36754"/>
                </a:lnTo>
                <a:lnTo>
                  <a:pt x="17630" y="17621"/>
                </a:lnTo>
                <a:lnTo>
                  <a:pt x="36765" y="4726"/>
                </a:lnTo>
                <a:lnTo>
                  <a:pt x="60197" y="0"/>
                </a:lnTo>
                <a:lnTo>
                  <a:pt x="877061" y="0"/>
                </a:lnTo>
                <a:lnTo>
                  <a:pt x="900505" y="4726"/>
                </a:lnTo>
                <a:lnTo>
                  <a:pt x="919638" y="17621"/>
                </a:lnTo>
                <a:lnTo>
                  <a:pt x="932533" y="36754"/>
                </a:lnTo>
                <a:lnTo>
                  <a:pt x="937260" y="60197"/>
                </a:lnTo>
                <a:lnTo>
                  <a:pt x="937260" y="300989"/>
                </a:lnTo>
                <a:lnTo>
                  <a:pt x="932533" y="324422"/>
                </a:lnTo>
                <a:lnTo>
                  <a:pt x="919638" y="343557"/>
                </a:lnTo>
                <a:lnTo>
                  <a:pt x="900505" y="356457"/>
                </a:lnTo>
                <a:lnTo>
                  <a:pt x="877061" y="361187"/>
                </a:lnTo>
                <a:lnTo>
                  <a:pt x="60197" y="361187"/>
                </a:lnTo>
                <a:lnTo>
                  <a:pt x="36765" y="356457"/>
                </a:lnTo>
                <a:lnTo>
                  <a:pt x="17630" y="343557"/>
                </a:lnTo>
                <a:lnTo>
                  <a:pt x="4730" y="324422"/>
                </a:lnTo>
                <a:lnTo>
                  <a:pt x="0" y="300989"/>
                </a:lnTo>
                <a:lnTo>
                  <a:pt x="0" y="60197"/>
                </a:lnTo>
                <a:close/>
              </a:path>
            </a:pathLst>
          </a:custGeom>
          <a:ln w="38100">
            <a:solidFill>
              <a:srgbClr val="FF0000"/>
            </a:solidFill>
            <a:prstDash val="dash"/>
          </a:ln>
        </p:spPr>
        <p:txBody>
          <a:bodyPr wrap="square" lIns="0" tIns="0" rIns="0" bIns="0" rtlCol="0"/>
          <a:lstStyle/>
          <a:p>
            <a:endParaRPr/>
          </a:p>
        </p:txBody>
      </p:sp>
      <p:sp>
        <p:nvSpPr>
          <p:cNvPr id="19" name="object 7"/>
          <p:cNvSpPr/>
          <p:nvPr/>
        </p:nvSpPr>
        <p:spPr>
          <a:xfrm>
            <a:off x="5592118" y="2061713"/>
            <a:ext cx="340189" cy="3384554"/>
          </a:xfrm>
          <a:custGeom>
            <a:avLst/>
            <a:gdLst/>
            <a:ahLst/>
            <a:cxnLst/>
            <a:rect l="l" t="t" r="r" b="b"/>
            <a:pathLst>
              <a:path w="361314" h="3961129">
                <a:moveTo>
                  <a:pt x="0" y="60198"/>
                </a:moveTo>
                <a:lnTo>
                  <a:pt x="4726" y="36754"/>
                </a:lnTo>
                <a:lnTo>
                  <a:pt x="17621" y="17621"/>
                </a:lnTo>
                <a:lnTo>
                  <a:pt x="36754" y="4726"/>
                </a:lnTo>
                <a:lnTo>
                  <a:pt x="60198" y="0"/>
                </a:lnTo>
                <a:lnTo>
                  <a:pt x="300989" y="0"/>
                </a:lnTo>
                <a:lnTo>
                  <a:pt x="324433" y="4726"/>
                </a:lnTo>
                <a:lnTo>
                  <a:pt x="343566" y="17621"/>
                </a:lnTo>
                <a:lnTo>
                  <a:pt x="356461" y="36754"/>
                </a:lnTo>
                <a:lnTo>
                  <a:pt x="361188" y="60198"/>
                </a:lnTo>
                <a:lnTo>
                  <a:pt x="361188" y="3900678"/>
                </a:lnTo>
                <a:lnTo>
                  <a:pt x="356461" y="3924121"/>
                </a:lnTo>
                <a:lnTo>
                  <a:pt x="343566" y="3943254"/>
                </a:lnTo>
                <a:lnTo>
                  <a:pt x="324433" y="3956149"/>
                </a:lnTo>
                <a:lnTo>
                  <a:pt x="300989" y="3960876"/>
                </a:lnTo>
                <a:lnTo>
                  <a:pt x="60198" y="3960876"/>
                </a:lnTo>
                <a:lnTo>
                  <a:pt x="36754" y="3956149"/>
                </a:lnTo>
                <a:lnTo>
                  <a:pt x="17621" y="3943254"/>
                </a:lnTo>
                <a:lnTo>
                  <a:pt x="4726" y="3924121"/>
                </a:lnTo>
                <a:lnTo>
                  <a:pt x="0" y="3900678"/>
                </a:lnTo>
                <a:lnTo>
                  <a:pt x="0" y="60198"/>
                </a:lnTo>
                <a:close/>
              </a:path>
            </a:pathLst>
          </a:custGeom>
          <a:ln w="38100">
            <a:solidFill>
              <a:srgbClr val="FF0000"/>
            </a:solidFill>
            <a:prstDash val="dash"/>
          </a:ln>
        </p:spPr>
        <p:txBody>
          <a:bodyPr wrap="square" lIns="0" tIns="0" rIns="0" bIns="0" rtlCol="0"/>
          <a:lstStyle/>
          <a:p>
            <a:endParaRPr/>
          </a:p>
        </p:txBody>
      </p:sp>
    </p:spTree>
    <p:extLst>
      <p:ext uri="{BB962C8B-B14F-4D97-AF65-F5344CB8AC3E}">
        <p14:creationId xmlns:p14="http://schemas.microsoft.com/office/powerpoint/2010/main" val="10768538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844465"/>
            <a:ext cx="9144000"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2800" b="1" dirty="0">
                <a:solidFill>
                  <a:schemeClr val="tx1"/>
                </a:solidFill>
                <a:latin typeface="Microsoft JhengHei Light" panose="020B0304030504040204" pitchFamily="34" charset="-120"/>
                <a:ea typeface="Microsoft JhengHei Light" panose="020B0304030504040204" pitchFamily="34" charset="-120"/>
              </a:rPr>
              <a:t>木質内装と睡眠、作業成績の実験</a:t>
            </a: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1406207"/>
            <a:ext cx="6851228"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sp>
        <p:nvSpPr>
          <p:cNvPr id="5" name="object 2"/>
          <p:cNvSpPr/>
          <p:nvPr/>
        </p:nvSpPr>
        <p:spPr>
          <a:xfrm>
            <a:off x="1017916" y="1777042"/>
            <a:ext cx="7076793" cy="4850770"/>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1166150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818587"/>
            <a:ext cx="9144000"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2800" b="1" dirty="0">
                <a:solidFill>
                  <a:schemeClr val="tx1"/>
                </a:solidFill>
                <a:latin typeface="Microsoft JhengHei Light" panose="020B0304030504040204" pitchFamily="34" charset="-120"/>
                <a:ea typeface="Microsoft JhengHei Light" panose="020B0304030504040204" pitchFamily="34" charset="-120"/>
              </a:rPr>
              <a:t>木質内装と睡眠、作業成績の実験</a:t>
            </a: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1406207"/>
            <a:ext cx="6851228"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sp>
        <p:nvSpPr>
          <p:cNvPr id="5" name="object 2"/>
          <p:cNvSpPr/>
          <p:nvPr/>
        </p:nvSpPr>
        <p:spPr>
          <a:xfrm>
            <a:off x="1032094" y="1725282"/>
            <a:ext cx="7068110" cy="4891177"/>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3761516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818587"/>
            <a:ext cx="9144000"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2800" b="1" dirty="0">
                <a:solidFill>
                  <a:schemeClr val="tx1"/>
                </a:solidFill>
                <a:latin typeface="Microsoft JhengHei Light" panose="020B0304030504040204" pitchFamily="34" charset="-120"/>
                <a:ea typeface="Microsoft JhengHei Light" panose="020B0304030504040204" pitchFamily="34" charset="-120"/>
              </a:rPr>
              <a:t>木質内装と睡眠、作業成績の実験</a:t>
            </a: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1406207"/>
            <a:ext cx="6851228"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sp>
        <p:nvSpPr>
          <p:cNvPr id="8" name="object 2"/>
          <p:cNvSpPr/>
          <p:nvPr/>
        </p:nvSpPr>
        <p:spPr>
          <a:xfrm>
            <a:off x="658189" y="2398138"/>
            <a:ext cx="7827621" cy="4169079"/>
          </a:xfrm>
          <a:prstGeom prst="rect">
            <a:avLst/>
          </a:prstGeom>
          <a:blipFill>
            <a:blip r:embed="rId4" cstate="print"/>
            <a:stretch>
              <a:fillRect/>
            </a:stretch>
          </a:blipFill>
        </p:spPr>
        <p:txBody>
          <a:bodyPr wrap="square" lIns="0" tIns="0" rIns="0" bIns="0" rtlCol="0"/>
          <a:lstStyle/>
          <a:p>
            <a:endParaRPr/>
          </a:p>
        </p:txBody>
      </p:sp>
      <p:sp>
        <p:nvSpPr>
          <p:cNvPr id="9" name="object 3"/>
          <p:cNvSpPr/>
          <p:nvPr/>
        </p:nvSpPr>
        <p:spPr>
          <a:xfrm>
            <a:off x="7669530" y="6093714"/>
            <a:ext cx="1152525" cy="504825"/>
          </a:xfrm>
          <a:custGeom>
            <a:avLst/>
            <a:gdLst/>
            <a:ahLst/>
            <a:cxnLst/>
            <a:rect l="l" t="t" r="r" b="b"/>
            <a:pathLst>
              <a:path w="1152525" h="504825">
                <a:moveTo>
                  <a:pt x="0" y="504444"/>
                </a:moveTo>
                <a:lnTo>
                  <a:pt x="1152144" y="504444"/>
                </a:lnTo>
                <a:lnTo>
                  <a:pt x="1152144" y="0"/>
                </a:lnTo>
                <a:lnTo>
                  <a:pt x="0" y="0"/>
                </a:lnTo>
                <a:lnTo>
                  <a:pt x="0" y="504444"/>
                </a:lnTo>
                <a:close/>
              </a:path>
            </a:pathLst>
          </a:custGeom>
          <a:solidFill>
            <a:srgbClr val="FFFFFF"/>
          </a:solidFill>
        </p:spPr>
        <p:txBody>
          <a:bodyPr wrap="square" lIns="0" tIns="0" rIns="0" bIns="0" rtlCol="0"/>
          <a:lstStyle/>
          <a:p>
            <a:endParaRPr/>
          </a:p>
        </p:txBody>
      </p:sp>
      <p:sp>
        <p:nvSpPr>
          <p:cNvPr id="10" name="object 4"/>
          <p:cNvSpPr/>
          <p:nvPr/>
        </p:nvSpPr>
        <p:spPr>
          <a:xfrm>
            <a:off x="7669530" y="6093714"/>
            <a:ext cx="1152525" cy="504825"/>
          </a:xfrm>
          <a:custGeom>
            <a:avLst/>
            <a:gdLst/>
            <a:ahLst/>
            <a:cxnLst/>
            <a:rect l="l" t="t" r="r" b="b"/>
            <a:pathLst>
              <a:path w="1152525" h="504825">
                <a:moveTo>
                  <a:pt x="0" y="504444"/>
                </a:moveTo>
                <a:lnTo>
                  <a:pt x="1152144" y="504444"/>
                </a:lnTo>
                <a:lnTo>
                  <a:pt x="1152144" y="0"/>
                </a:lnTo>
                <a:lnTo>
                  <a:pt x="0" y="0"/>
                </a:lnTo>
                <a:lnTo>
                  <a:pt x="0" y="504444"/>
                </a:lnTo>
                <a:close/>
              </a:path>
            </a:pathLst>
          </a:custGeom>
          <a:ln w="25907">
            <a:solidFill>
              <a:srgbClr val="FFFFFF"/>
            </a:solidFill>
          </a:ln>
        </p:spPr>
        <p:txBody>
          <a:bodyPr wrap="square" lIns="0" tIns="0" rIns="0" bIns="0" rtlCol="0"/>
          <a:lstStyle/>
          <a:p>
            <a:endParaRPr/>
          </a:p>
        </p:txBody>
      </p:sp>
      <p:sp>
        <p:nvSpPr>
          <p:cNvPr id="11" name="object 6"/>
          <p:cNvSpPr txBox="1"/>
          <p:nvPr/>
        </p:nvSpPr>
        <p:spPr>
          <a:xfrm>
            <a:off x="1509141" y="1682229"/>
            <a:ext cx="6126480" cy="514350"/>
          </a:xfrm>
          <a:prstGeom prst="rect">
            <a:avLst/>
          </a:prstGeom>
        </p:spPr>
        <p:txBody>
          <a:bodyPr vert="horz" wrap="square" lIns="0" tIns="13335" rIns="0" bIns="0" rtlCol="0">
            <a:spAutoFit/>
          </a:bodyPr>
          <a:lstStyle/>
          <a:p>
            <a:pPr marL="12700">
              <a:lnSpc>
                <a:spcPct val="100000"/>
              </a:lnSpc>
              <a:spcBef>
                <a:spcPts val="105"/>
              </a:spcBef>
            </a:pPr>
            <a:r>
              <a:rPr sz="3200" b="0" dirty="0">
                <a:latin typeface="Microsoft JhengHei Light"/>
                <a:cs typeface="Microsoft JhengHei Light"/>
              </a:rPr>
              <a:t>深睡眠時の自律神経と</a:t>
            </a:r>
            <a:r>
              <a:rPr sz="3200" b="0" spc="-15" dirty="0">
                <a:latin typeface="Microsoft JhengHei Light"/>
                <a:cs typeface="Microsoft JhengHei Light"/>
              </a:rPr>
              <a:t>深</a:t>
            </a:r>
            <a:r>
              <a:rPr sz="3200" b="0" dirty="0">
                <a:latin typeface="Microsoft JhengHei Light"/>
                <a:cs typeface="Microsoft JhengHei Light"/>
              </a:rPr>
              <a:t>睡眠</a:t>
            </a:r>
            <a:r>
              <a:rPr sz="3200" b="0" spc="-15" dirty="0">
                <a:latin typeface="Microsoft JhengHei Light"/>
                <a:cs typeface="Microsoft JhengHei Light"/>
              </a:rPr>
              <a:t>時</a:t>
            </a:r>
            <a:r>
              <a:rPr sz="3200" b="0" spc="5" dirty="0">
                <a:latin typeface="Microsoft JhengHei Light"/>
                <a:cs typeface="Microsoft JhengHei Light"/>
              </a:rPr>
              <a:t>間</a:t>
            </a:r>
            <a:endParaRPr sz="3200" dirty="0">
              <a:latin typeface="Microsoft JhengHei Light"/>
              <a:cs typeface="Microsoft JhengHei Light"/>
            </a:endParaRPr>
          </a:p>
        </p:txBody>
      </p:sp>
    </p:spTree>
    <p:extLst>
      <p:ext uri="{BB962C8B-B14F-4D97-AF65-F5344CB8AC3E}">
        <p14:creationId xmlns:p14="http://schemas.microsoft.com/office/powerpoint/2010/main" val="32577247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l="21193" t="12311" r="642" b="5487"/>
          <a:stretch/>
        </p:blipFill>
        <p:spPr>
          <a:xfrm>
            <a:off x="645952" y="1583607"/>
            <a:ext cx="7862165" cy="5167620"/>
          </a:xfrm>
          <a:prstGeom prst="rect">
            <a:avLst/>
          </a:prstGeom>
        </p:spPr>
      </p:pic>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818587"/>
            <a:ext cx="91440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32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会社紹介</a:t>
            </a:r>
            <a:endParaRPr lang="en-US" altLang="ja-JP" sz="32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1406207"/>
            <a:ext cx="6851228"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9" name="直線矢印コネクタ 18"/>
          <p:cNvCxnSpPr/>
          <p:nvPr/>
        </p:nvCxnSpPr>
        <p:spPr>
          <a:xfrm flipH="1">
            <a:off x="5154346" y="4134176"/>
            <a:ext cx="946768" cy="793018"/>
          </a:xfrm>
          <a:prstGeom prst="straightConnector1">
            <a:avLst/>
          </a:prstGeom>
          <a:ln w="1365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図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spTree>
    <p:extLst>
      <p:ext uri="{BB962C8B-B14F-4D97-AF65-F5344CB8AC3E}">
        <p14:creationId xmlns:p14="http://schemas.microsoft.com/office/powerpoint/2010/main" val="294103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818587"/>
            <a:ext cx="9144000"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2800" b="1" dirty="0">
                <a:solidFill>
                  <a:schemeClr val="tx1"/>
                </a:solidFill>
                <a:latin typeface="Microsoft JhengHei Light" panose="020B0304030504040204" pitchFamily="34" charset="-120"/>
                <a:ea typeface="Microsoft JhengHei Light" panose="020B0304030504040204" pitchFamily="34" charset="-120"/>
              </a:rPr>
              <a:t>木質内装と睡眠、作業成績の実験</a:t>
            </a: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1406207"/>
            <a:ext cx="6851228"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sp>
        <p:nvSpPr>
          <p:cNvPr id="5" name="object 2"/>
          <p:cNvSpPr/>
          <p:nvPr/>
        </p:nvSpPr>
        <p:spPr>
          <a:xfrm>
            <a:off x="1135611" y="1768414"/>
            <a:ext cx="6756416" cy="4879999"/>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7897878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818587"/>
            <a:ext cx="9144000"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2800" b="1" dirty="0">
                <a:solidFill>
                  <a:schemeClr val="tx1"/>
                </a:solidFill>
                <a:latin typeface="Microsoft JhengHei Light" panose="020B0304030504040204" pitchFamily="34" charset="-120"/>
                <a:ea typeface="Microsoft JhengHei Light" panose="020B0304030504040204" pitchFamily="34" charset="-120"/>
              </a:rPr>
              <a:t>木質化</a:t>
            </a:r>
            <a:r>
              <a:rPr lang="ja-JP" altLang="en-US" sz="2800" b="1" dirty="0" smtClean="0">
                <a:solidFill>
                  <a:schemeClr val="tx1"/>
                </a:solidFill>
                <a:latin typeface="Microsoft JhengHei Light" panose="020B0304030504040204" pitchFamily="34" charset="-120"/>
                <a:ea typeface="Microsoft JhengHei Light" panose="020B0304030504040204" pitchFamily="34" charset="-120"/>
              </a:rPr>
              <a:t>・</a:t>
            </a:r>
            <a:r>
              <a:rPr lang="ja-JP" altLang="en-US" sz="2800" b="1" dirty="0">
                <a:solidFill>
                  <a:schemeClr val="tx1"/>
                </a:solidFill>
                <a:latin typeface="Microsoft JhengHei Light" panose="020B0304030504040204" pitchFamily="34" charset="-120"/>
                <a:ea typeface="Microsoft JhengHei Light" panose="020B0304030504040204" pitchFamily="34" charset="-120"/>
              </a:rPr>
              <a:t>木造</a:t>
            </a:r>
            <a:r>
              <a:rPr lang="ja-JP" altLang="en-US" sz="2800" b="1" dirty="0" smtClean="0">
                <a:solidFill>
                  <a:schemeClr val="tx1"/>
                </a:solidFill>
                <a:latin typeface="Microsoft JhengHei Light" panose="020B0304030504040204" pitchFamily="34" charset="-120"/>
                <a:ea typeface="Microsoft JhengHei Light" panose="020B0304030504040204" pitchFamily="34" charset="-120"/>
              </a:rPr>
              <a:t>ビルで一番の会社に！</a:t>
            </a:r>
            <a:endParaRPr lang="ja-JP" altLang="en-US" sz="2800" b="1" dirty="0">
              <a:solidFill>
                <a:schemeClr val="tx1"/>
              </a:solidFill>
              <a:latin typeface="Microsoft JhengHei Light" panose="020B0304030504040204" pitchFamily="34" charset="-120"/>
              <a:ea typeface="Microsoft JhengHei Light" panose="020B0304030504040204" pitchFamily="34" charset="-120"/>
            </a:endParaRP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1406207"/>
            <a:ext cx="6851228"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459" y="1534480"/>
            <a:ext cx="5992578" cy="3995051"/>
          </a:xfrm>
          <a:prstGeom prst="rect">
            <a:avLst/>
          </a:prstGeom>
        </p:spPr>
      </p:pic>
      <p:sp>
        <p:nvSpPr>
          <p:cNvPr id="11" name="object 4"/>
          <p:cNvSpPr/>
          <p:nvPr/>
        </p:nvSpPr>
        <p:spPr>
          <a:xfrm>
            <a:off x="1135611" y="2107375"/>
            <a:ext cx="5989808" cy="4060512"/>
          </a:xfrm>
          <a:prstGeom prst="rect">
            <a:avLst/>
          </a:prstGeom>
          <a:blipFill>
            <a:blip r:embed="rId5" cstate="print"/>
            <a:stretch>
              <a:fillRect/>
            </a:stretch>
          </a:blipFill>
        </p:spPr>
        <p:txBody>
          <a:bodyPr wrap="square" lIns="0" tIns="0" rIns="0" bIns="0" rtlCol="0"/>
          <a:lstStyle/>
          <a:p>
            <a:endParaRPr/>
          </a:p>
        </p:txBody>
      </p:sp>
      <p:pic>
        <p:nvPicPr>
          <p:cNvPr id="1026" name="Picture 2" descr="ãåæ²¢å»ºç¯ ä¹æ¨åãã®ç»åæ¤ç´¢çµæ"/>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5583" y="3532005"/>
            <a:ext cx="6969844" cy="2962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08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985838" y="1406207"/>
            <a:ext cx="6768274"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4093" y="14746"/>
            <a:ext cx="2314575" cy="771525"/>
          </a:xfrm>
          <a:prstGeom prst="rect">
            <a:avLst/>
          </a:prstGeom>
        </p:spPr>
      </p:pic>
      <p:sp>
        <p:nvSpPr>
          <p:cNvPr id="10" name="テキスト ボックス 9">
            <a:extLst>
              <a:ext uri="{FF2B5EF4-FFF2-40B4-BE49-F238E27FC236}">
                <a16:creationId xmlns="" xmlns:a16="http://schemas.microsoft.com/office/drawing/2014/main" id="{05F12F0D-0315-614D-8940-E1E8DCF3A37C}"/>
              </a:ext>
            </a:extLst>
          </p:cNvPr>
          <p:cNvSpPr txBox="1"/>
          <p:nvPr/>
        </p:nvSpPr>
        <p:spPr>
          <a:xfrm>
            <a:off x="0" y="818587"/>
            <a:ext cx="91440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32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充実した人生をどう過ごすか</a:t>
            </a:r>
            <a:endParaRPr lang="en-US" altLang="ja-JP" sz="32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p:txBody>
      </p:sp>
      <p:sp>
        <p:nvSpPr>
          <p:cNvPr id="11" name="テキスト ボックス 10">
            <a:extLst>
              <a:ext uri="{FF2B5EF4-FFF2-40B4-BE49-F238E27FC236}">
                <a16:creationId xmlns="" xmlns:a16="http://schemas.microsoft.com/office/drawing/2014/main" id="{05F12F0D-0315-614D-8940-E1E8DCF3A37C}"/>
              </a:ext>
            </a:extLst>
          </p:cNvPr>
          <p:cNvSpPr txBox="1"/>
          <p:nvPr/>
        </p:nvSpPr>
        <p:spPr>
          <a:xfrm>
            <a:off x="0" y="6089482"/>
            <a:ext cx="91440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32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私たちと過ごしていただけると幸いです</a:t>
            </a:r>
            <a:endParaRPr lang="en-US" altLang="ja-JP" sz="32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p:txBody>
      </p:sp>
      <p:pic>
        <p:nvPicPr>
          <p:cNvPr id="2" name="図 1"/>
          <p:cNvPicPr>
            <a:picLocks noChangeAspect="1"/>
          </p:cNvPicPr>
          <p:nvPr/>
        </p:nvPicPr>
        <p:blipFill rotWithShape="1">
          <a:blip r:embed="rId4">
            <a:extLst>
              <a:ext uri="{28A0092B-C50C-407E-A947-70E740481C1C}">
                <a14:useLocalDpi xmlns:a14="http://schemas.microsoft.com/office/drawing/2010/main" val="0"/>
              </a:ext>
            </a:extLst>
          </a:blip>
          <a:srcRect t="11950" b="5283"/>
          <a:stretch/>
        </p:blipFill>
        <p:spPr>
          <a:xfrm>
            <a:off x="2312036" y="1535097"/>
            <a:ext cx="4124398" cy="4551539"/>
          </a:xfrm>
          <a:prstGeom prst="rect">
            <a:avLst/>
          </a:prstGeom>
        </p:spPr>
      </p:pic>
    </p:spTree>
    <p:extLst>
      <p:ext uri="{BB962C8B-B14F-4D97-AF65-F5344CB8AC3E}">
        <p14:creationId xmlns:p14="http://schemas.microsoft.com/office/powerpoint/2010/main" val="317363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818587"/>
            <a:ext cx="91440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32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自己紹介</a:t>
            </a:r>
            <a:endParaRPr lang="en-US" altLang="ja-JP" sz="32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1406207"/>
            <a:ext cx="6768274"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l="24569" r="31551" b="15358"/>
          <a:stretch/>
        </p:blipFill>
        <p:spPr>
          <a:xfrm>
            <a:off x="6558456" y="1835024"/>
            <a:ext cx="2342895" cy="3014057"/>
          </a:xfrm>
          <a:prstGeom prst="rect">
            <a:avLst/>
          </a:prstGeom>
        </p:spPr>
      </p:pic>
      <p:sp>
        <p:nvSpPr>
          <p:cNvPr id="8" name="テキスト ボックス 7">
            <a:extLst>
              <a:ext uri="{FF2B5EF4-FFF2-40B4-BE49-F238E27FC236}">
                <a16:creationId xmlns="" xmlns:a16="http://schemas.microsoft.com/office/drawing/2014/main" id="{05F12F0D-0315-614D-8940-E1E8DCF3A37C}"/>
              </a:ext>
            </a:extLst>
          </p:cNvPr>
          <p:cNvSpPr txBox="1"/>
          <p:nvPr/>
        </p:nvSpPr>
        <p:spPr>
          <a:xfrm>
            <a:off x="657929" y="1842946"/>
            <a:ext cx="8592207"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ja-JP" altLang="en-US" sz="24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代表取締役　戎 健太郎</a:t>
            </a:r>
            <a:endParaRPr lang="en-US" altLang="ja-JP" sz="24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p:txBody>
      </p:sp>
      <p:sp>
        <p:nvSpPr>
          <p:cNvPr id="2" name="テキスト ボックス 1"/>
          <p:cNvSpPr txBox="1"/>
          <p:nvPr/>
        </p:nvSpPr>
        <p:spPr>
          <a:xfrm>
            <a:off x="509676" y="2448711"/>
            <a:ext cx="5463355" cy="1415772"/>
          </a:xfrm>
          <a:prstGeom prst="rect">
            <a:avLst/>
          </a:prstGeom>
          <a:noFill/>
        </p:spPr>
        <p:txBody>
          <a:bodyPr wrap="none" rtlCol="0">
            <a:spAutoFit/>
          </a:bodyPr>
          <a:lstStyle/>
          <a:p>
            <a:r>
              <a:rPr lang="ja-JP" altLang="en-US" sz="2400" b="1" dirty="0">
                <a:latin typeface="Microsoft JhengHei Light" panose="020B0304030504040204" pitchFamily="34" charset="-120"/>
                <a:ea typeface="Microsoft JhengHei Light" panose="020B0304030504040204" pitchFamily="34" charset="-120"/>
                <a:cs typeface="Menlo" panose="020B0609030804020204" pitchFamily="49" charset="0"/>
              </a:rPr>
              <a:t>・</a:t>
            </a:r>
            <a:r>
              <a:rPr lang="en-US" altLang="ja-JP" sz="2400" b="1" dirty="0">
                <a:latin typeface="Microsoft JhengHei Light" panose="020B0304030504040204" pitchFamily="34" charset="-120"/>
                <a:ea typeface="Microsoft JhengHei Light" panose="020B0304030504040204" pitchFamily="34" charset="-120"/>
                <a:cs typeface="Menlo" panose="020B0609030804020204" pitchFamily="49" charset="0"/>
              </a:rPr>
              <a:t>41</a:t>
            </a:r>
            <a:r>
              <a:rPr lang="ja-JP" altLang="en-US" sz="2400" b="1" dirty="0">
                <a:latin typeface="Microsoft JhengHei Light" panose="020B0304030504040204" pitchFamily="34" charset="-120"/>
                <a:ea typeface="Microsoft JhengHei Light" panose="020B0304030504040204" pitchFamily="34" charset="-120"/>
                <a:cs typeface="Menlo" panose="020B0609030804020204" pitchFamily="49" charset="0"/>
              </a:rPr>
              <a:t>歳 神戸市灘区の海星病院にて</a:t>
            </a:r>
            <a:endParaRPr lang="en-US" altLang="ja-JP" sz="2400" b="1" dirty="0">
              <a:latin typeface="Microsoft JhengHei Light" panose="020B0304030504040204" pitchFamily="34" charset="-120"/>
              <a:ea typeface="Microsoft JhengHei Light" panose="020B0304030504040204" pitchFamily="34" charset="-120"/>
              <a:cs typeface="Menlo" panose="020B0609030804020204" pitchFamily="49" charset="0"/>
            </a:endParaRPr>
          </a:p>
          <a:p>
            <a:r>
              <a:rPr lang="ja-JP" altLang="en-US" sz="2400" b="1" dirty="0">
                <a:latin typeface="Microsoft JhengHei Light" panose="020B0304030504040204" pitchFamily="34" charset="-120"/>
                <a:ea typeface="Microsoft JhengHei Light" panose="020B0304030504040204" pitchFamily="34" charset="-120"/>
                <a:cs typeface="Menlo" panose="020B0609030804020204" pitchFamily="49" charset="0"/>
              </a:rPr>
              <a:t>　</a:t>
            </a:r>
            <a:r>
              <a:rPr lang="en-US" altLang="ja-JP" sz="2400" b="1" dirty="0">
                <a:latin typeface="Microsoft JhengHei Light" panose="020B0304030504040204" pitchFamily="34" charset="-120"/>
                <a:ea typeface="Microsoft JhengHei Light" panose="020B0304030504040204" pitchFamily="34" charset="-120"/>
                <a:cs typeface="Menlo" panose="020B0609030804020204" pitchFamily="49" charset="0"/>
              </a:rPr>
              <a:t>1978</a:t>
            </a:r>
            <a:r>
              <a:rPr lang="ja-JP" altLang="en-US" sz="2400" b="1" dirty="0">
                <a:latin typeface="Microsoft JhengHei Light" panose="020B0304030504040204" pitchFamily="34" charset="-120"/>
                <a:ea typeface="Microsoft JhengHei Light" panose="020B0304030504040204" pitchFamily="34" charset="-120"/>
                <a:cs typeface="Menlo" panose="020B0609030804020204" pitchFamily="49" charset="0"/>
              </a:rPr>
              <a:t>年</a:t>
            </a:r>
            <a:r>
              <a:rPr lang="en-US" altLang="ja-JP" sz="2400" b="1" dirty="0">
                <a:latin typeface="Microsoft JhengHei Light" panose="020B0304030504040204" pitchFamily="34" charset="-120"/>
                <a:ea typeface="Microsoft JhengHei Light" panose="020B0304030504040204" pitchFamily="34" charset="-120"/>
                <a:cs typeface="Menlo" panose="020B0609030804020204" pitchFamily="49" charset="0"/>
              </a:rPr>
              <a:t>2</a:t>
            </a:r>
            <a:r>
              <a:rPr lang="ja-JP" altLang="en-US" sz="2400" b="1" dirty="0">
                <a:latin typeface="Microsoft JhengHei Light" panose="020B0304030504040204" pitchFamily="34" charset="-120"/>
                <a:ea typeface="Microsoft JhengHei Light" panose="020B0304030504040204" pitchFamily="34" charset="-120"/>
                <a:cs typeface="Menlo" panose="020B0609030804020204" pitchFamily="49" charset="0"/>
              </a:rPr>
              <a:t>月</a:t>
            </a:r>
            <a:r>
              <a:rPr lang="en-US" altLang="ja-JP" sz="2400" b="1" dirty="0">
                <a:latin typeface="Microsoft JhengHei Light" panose="020B0304030504040204" pitchFamily="34" charset="-120"/>
                <a:ea typeface="Microsoft JhengHei Light" panose="020B0304030504040204" pitchFamily="34" charset="-120"/>
                <a:cs typeface="Menlo" panose="020B0609030804020204" pitchFamily="49" charset="0"/>
              </a:rPr>
              <a:t>3</a:t>
            </a:r>
            <a:r>
              <a:rPr lang="ja-JP" altLang="en-US" sz="2400" b="1" dirty="0">
                <a:latin typeface="Microsoft JhengHei Light" panose="020B0304030504040204" pitchFamily="34" charset="-120"/>
                <a:ea typeface="Microsoft JhengHei Light" panose="020B0304030504040204" pitchFamily="34" charset="-120"/>
                <a:cs typeface="Menlo" panose="020B0609030804020204" pitchFamily="49" charset="0"/>
              </a:rPr>
              <a:t>日に産まれる</a:t>
            </a:r>
            <a:endParaRPr lang="en-US" altLang="ja-JP" sz="2400" b="1" dirty="0">
              <a:latin typeface="Microsoft JhengHei Light" panose="020B0304030504040204" pitchFamily="34" charset="-120"/>
              <a:ea typeface="Microsoft JhengHei Light" panose="020B0304030504040204" pitchFamily="34" charset="-120"/>
              <a:cs typeface="Menlo" panose="020B0609030804020204" pitchFamily="49" charset="0"/>
            </a:endParaRPr>
          </a:p>
          <a:p>
            <a:endParaRPr lang="en-US" altLang="ja-JP" sz="1400" b="1" dirty="0">
              <a:latin typeface="游ゴシック Medium" panose="020B0500000000000000" pitchFamily="50" charset="-128"/>
              <a:ea typeface="游ゴシック Medium" panose="020B0500000000000000" pitchFamily="50" charset="-128"/>
              <a:cs typeface="Menlo" panose="020B0609030804020204" pitchFamily="49" charset="0"/>
            </a:endParaRPr>
          </a:p>
          <a:p>
            <a:r>
              <a:rPr lang="ja-JP" altLang="en-US" sz="2400" b="1" dirty="0">
                <a:latin typeface="Microsoft JhengHei Light" panose="020B0304030504040204" pitchFamily="34" charset="-120"/>
                <a:ea typeface="Microsoft JhengHei Light" panose="020B0304030504040204" pitchFamily="34" charset="-120"/>
                <a:cs typeface="Menlo" panose="020B0609030804020204" pitchFamily="49" charset="0"/>
              </a:rPr>
              <a:t>・Ｏ型 午年 </a:t>
            </a:r>
            <a:r>
              <a:rPr lang="en-US" altLang="ja-JP" sz="2400" b="1" dirty="0">
                <a:latin typeface="Microsoft JhengHei Light" panose="020B0304030504040204" pitchFamily="34" charset="-120"/>
                <a:ea typeface="Microsoft JhengHei Light" panose="020B0304030504040204" pitchFamily="34" charset="-120"/>
                <a:cs typeface="Menlo" panose="020B0609030804020204" pitchFamily="49" charset="0"/>
              </a:rPr>
              <a:t>3</a:t>
            </a:r>
            <a:r>
              <a:rPr lang="ja-JP" altLang="en-US" sz="2400" b="1" dirty="0">
                <a:latin typeface="Microsoft JhengHei Light" panose="020B0304030504040204" pitchFamily="34" charset="-120"/>
                <a:ea typeface="Microsoft JhengHei Light" panose="020B0304030504040204" pitchFamily="34" charset="-120"/>
                <a:cs typeface="Menlo" panose="020B0609030804020204" pitchFamily="49" charset="0"/>
              </a:rPr>
              <a:t>人兄弟の中間子（姉弟</a:t>
            </a:r>
            <a:r>
              <a:rPr lang="ja-JP" altLang="en-US" sz="2400" b="1" dirty="0" smtClean="0">
                <a:latin typeface="Microsoft JhengHei Light" panose="020B0304030504040204" pitchFamily="34" charset="-120"/>
                <a:ea typeface="Microsoft JhengHei Light" panose="020B0304030504040204" pitchFamily="34" charset="-120"/>
                <a:cs typeface="Menlo" panose="020B0609030804020204" pitchFamily="49" charset="0"/>
              </a:rPr>
              <a:t>）</a:t>
            </a:r>
            <a:endParaRPr lang="en-US" altLang="ja-JP" sz="2400" b="1" dirty="0">
              <a:latin typeface="Microsoft JhengHei Light" panose="020B0304030504040204" pitchFamily="34" charset="-120"/>
              <a:ea typeface="Microsoft JhengHei Light" panose="020B0304030504040204" pitchFamily="34" charset="-120"/>
              <a:cs typeface="Menlo" panose="020B0609030804020204" pitchFamily="49" charset="0"/>
            </a:endParaRPr>
          </a:p>
        </p:txBody>
      </p:sp>
      <p:sp>
        <p:nvSpPr>
          <p:cNvPr id="4" name="テキスト ボックス 3"/>
          <p:cNvSpPr txBox="1"/>
          <p:nvPr/>
        </p:nvSpPr>
        <p:spPr>
          <a:xfrm>
            <a:off x="509676" y="3943970"/>
            <a:ext cx="6032421" cy="830997"/>
          </a:xfrm>
          <a:prstGeom prst="rect">
            <a:avLst/>
          </a:prstGeom>
          <a:noFill/>
        </p:spPr>
        <p:txBody>
          <a:bodyPr wrap="none" rtlCol="0">
            <a:spAutoFit/>
          </a:bodyPr>
          <a:lstStyle/>
          <a:p>
            <a:r>
              <a:rPr lang="ja-JP" altLang="en-US" sz="2400" b="1" dirty="0">
                <a:latin typeface="Microsoft JhengHei Light" panose="020B0304030504040204" pitchFamily="34" charset="-120"/>
                <a:ea typeface="Microsoft JhengHei Light" panose="020B0304030504040204" pitchFamily="34" charset="-120"/>
                <a:cs typeface="Menlo" panose="020B0609030804020204" pitchFamily="49" charset="0"/>
              </a:rPr>
              <a:t>・趣味はサッカー</a:t>
            </a:r>
            <a:r>
              <a:rPr lang="ja-JP" altLang="en-US" sz="2400" b="1" dirty="0" smtClean="0">
                <a:latin typeface="Microsoft JhengHei Light" panose="020B0304030504040204" pitchFamily="34" charset="-120"/>
                <a:ea typeface="Microsoft JhengHei Light" panose="020B0304030504040204" pitchFamily="34" charset="-120"/>
                <a:cs typeface="Menlo" panose="020B0609030804020204" pitchFamily="49" charset="0"/>
              </a:rPr>
              <a:t>観戦　テニス</a:t>
            </a:r>
            <a:endParaRPr lang="en-US" altLang="ja-JP" sz="2400" b="1" dirty="0">
              <a:latin typeface="Microsoft JhengHei Light" panose="020B0304030504040204" pitchFamily="34" charset="-120"/>
              <a:ea typeface="Microsoft JhengHei Light" panose="020B0304030504040204" pitchFamily="34" charset="-120"/>
              <a:cs typeface="Menlo" panose="020B0609030804020204" pitchFamily="49" charset="0"/>
            </a:endParaRPr>
          </a:p>
          <a:p>
            <a:r>
              <a:rPr lang="ja-JP" altLang="en-US" sz="2400" b="1" dirty="0">
                <a:latin typeface="Microsoft JhengHei Light" panose="020B0304030504040204" pitchFamily="34" charset="-120"/>
                <a:ea typeface="Microsoft JhengHei Light" panose="020B0304030504040204" pitchFamily="34" charset="-120"/>
                <a:cs typeface="Menlo" panose="020B0609030804020204" pitchFamily="49" charset="0"/>
              </a:rPr>
              <a:t>　建築物</a:t>
            </a:r>
            <a:r>
              <a:rPr lang="ja-JP" altLang="en-US" sz="2400" b="1" dirty="0" smtClean="0">
                <a:latin typeface="Microsoft JhengHei Light" panose="020B0304030504040204" pitchFamily="34" charset="-120"/>
                <a:ea typeface="Microsoft JhengHei Light" panose="020B0304030504040204" pitchFamily="34" charset="-120"/>
                <a:cs typeface="Menlo" panose="020B0609030804020204" pitchFamily="49" charset="0"/>
              </a:rPr>
              <a:t>巡り　美術</a:t>
            </a:r>
            <a:r>
              <a:rPr lang="ja-JP" altLang="en-US" sz="2400" b="1" dirty="0">
                <a:latin typeface="Microsoft JhengHei Light" panose="020B0304030504040204" pitchFamily="34" charset="-120"/>
                <a:ea typeface="Microsoft JhengHei Light" panose="020B0304030504040204" pitchFamily="34" charset="-120"/>
                <a:cs typeface="Menlo" panose="020B0609030804020204" pitchFamily="49" charset="0"/>
              </a:rPr>
              <a:t>鑑賞（妻は日展会友</a:t>
            </a:r>
            <a:r>
              <a:rPr lang="ja-JP" altLang="en-US" sz="2400" b="1" dirty="0" smtClean="0">
                <a:latin typeface="Microsoft JhengHei Light" panose="020B0304030504040204" pitchFamily="34" charset="-120"/>
                <a:ea typeface="Microsoft JhengHei Light" panose="020B0304030504040204" pitchFamily="34" charset="-120"/>
                <a:cs typeface="Menlo" panose="020B0609030804020204" pitchFamily="49" charset="0"/>
              </a:rPr>
              <a:t>）</a:t>
            </a:r>
            <a:endParaRPr lang="en-US" altLang="ja-JP" sz="2400" b="1" dirty="0">
              <a:latin typeface="Microsoft JhengHei Light" panose="020B0304030504040204" pitchFamily="34" charset="-120"/>
              <a:ea typeface="Microsoft JhengHei Light" panose="020B0304030504040204" pitchFamily="34" charset="-120"/>
              <a:cs typeface="Menlo" panose="020B0609030804020204" pitchFamily="49" charset="0"/>
            </a:endParaRPr>
          </a:p>
        </p:txBody>
      </p:sp>
      <p:sp>
        <p:nvSpPr>
          <p:cNvPr id="5" name="テキスト ボックス 4"/>
          <p:cNvSpPr txBox="1"/>
          <p:nvPr/>
        </p:nvSpPr>
        <p:spPr>
          <a:xfrm>
            <a:off x="509676" y="5424356"/>
            <a:ext cx="8494633" cy="1200329"/>
          </a:xfrm>
          <a:prstGeom prst="rect">
            <a:avLst/>
          </a:prstGeom>
          <a:noFill/>
        </p:spPr>
        <p:txBody>
          <a:bodyPr wrap="none" rtlCol="0">
            <a:spAutoFit/>
          </a:bodyPr>
          <a:lstStyle/>
          <a:p>
            <a:r>
              <a:rPr lang="ja-JP" altLang="en-US" sz="2400" b="1" dirty="0" smtClean="0">
                <a:latin typeface="Microsoft JhengHei Light" panose="020B0304030504040204" pitchFamily="34" charset="-120"/>
                <a:ea typeface="Microsoft JhengHei Light" panose="020B0304030504040204" pitchFamily="34" charset="-120"/>
                <a:cs typeface="Menlo" panose="020B0609030804020204" pitchFamily="49" charset="0"/>
              </a:rPr>
              <a:t>・</a:t>
            </a:r>
            <a:r>
              <a:rPr lang="ja-JP" altLang="en-US" sz="2400" b="1" dirty="0">
                <a:latin typeface="Microsoft JhengHei Light" panose="020B0304030504040204" pitchFamily="34" charset="-120"/>
                <a:ea typeface="Microsoft JhengHei Light" panose="020B0304030504040204" pitchFamily="34" charset="-120"/>
                <a:cs typeface="Menlo" panose="020B0609030804020204" pitchFamily="49" charset="0"/>
              </a:rPr>
              <a:t>小児時よりぜんそくやアレルギーで入退院を繰り返して</a:t>
            </a:r>
            <a:endParaRPr lang="en-US" altLang="ja-JP" sz="2400" b="1" dirty="0">
              <a:latin typeface="Microsoft JhengHei Light" panose="020B0304030504040204" pitchFamily="34" charset="-120"/>
              <a:ea typeface="Microsoft JhengHei Light" panose="020B0304030504040204" pitchFamily="34" charset="-120"/>
              <a:cs typeface="Menlo" panose="020B0609030804020204" pitchFamily="49" charset="0"/>
            </a:endParaRPr>
          </a:p>
          <a:p>
            <a:r>
              <a:rPr lang="ja-JP" altLang="en-US" sz="2400" b="1" dirty="0">
                <a:latin typeface="Microsoft JhengHei Light" panose="020B0304030504040204" pitchFamily="34" charset="-120"/>
                <a:ea typeface="Microsoft JhengHei Light" panose="020B0304030504040204" pitchFamily="34" charset="-120"/>
                <a:cs typeface="Menlo" panose="020B0609030804020204" pitchFamily="49" charset="0"/>
              </a:rPr>
              <a:t>　おり、健康で快適な住環境や職場環境</a:t>
            </a:r>
            <a:r>
              <a:rPr lang="ja-JP" altLang="en-US" sz="2400" b="1" dirty="0" smtClean="0">
                <a:latin typeface="Microsoft JhengHei Light" panose="020B0304030504040204" pitchFamily="34" charset="-120"/>
                <a:ea typeface="Microsoft JhengHei Light" panose="020B0304030504040204" pitchFamily="34" charset="-120"/>
                <a:cs typeface="Menlo" panose="020B0609030804020204" pitchFamily="49" charset="0"/>
              </a:rPr>
              <a:t>を実現したいと</a:t>
            </a:r>
            <a:endParaRPr lang="en-US" altLang="ja-JP" sz="2400" b="1" dirty="0" smtClean="0">
              <a:latin typeface="Microsoft JhengHei Light" panose="020B0304030504040204" pitchFamily="34" charset="-120"/>
              <a:ea typeface="Microsoft JhengHei Light" panose="020B0304030504040204" pitchFamily="34" charset="-120"/>
              <a:cs typeface="Menlo" panose="020B0609030804020204" pitchFamily="49" charset="0"/>
            </a:endParaRPr>
          </a:p>
          <a:p>
            <a:r>
              <a:rPr lang="ja-JP" altLang="en-US" sz="2400" b="1" dirty="0">
                <a:latin typeface="Microsoft JhengHei Light" panose="020B0304030504040204" pitchFamily="34" charset="-120"/>
                <a:ea typeface="Microsoft JhengHei Light" panose="020B0304030504040204" pitchFamily="34" charset="-120"/>
                <a:cs typeface="Menlo" panose="020B0609030804020204" pitchFamily="49" charset="0"/>
              </a:rPr>
              <a:t>　</a:t>
            </a:r>
            <a:r>
              <a:rPr lang="ja-JP" altLang="en-US" sz="2400" b="1" dirty="0" smtClean="0">
                <a:latin typeface="Microsoft JhengHei Light" panose="020B0304030504040204" pitchFamily="34" charset="-120"/>
                <a:ea typeface="Microsoft JhengHei Light" panose="020B0304030504040204" pitchFamily="34" charset="-120"/>
                <a:cs typeface="Menlo" panose="020B0609030804020204" pitchFamily="49" charset="0"/>
              </a:rPr>
              <a:t>考えている</a:t>
            </a:r>
            <a:endParaRPr lang="en-US" altLang="ja-JP" sz="2400" b="1" dirty="0">
              <a:latin typeface="Microsoft JhengHei Light" panose="020B0304030504040204" pitchFamily="34" charset="-120"/>
              <a:ea typeface="Microsoft JhengHei Light" panose="020B0304030504040204" pitchFamily="34" charset="-120"/>
              <a:cs typeface="Menlo" panose="020B0609030804020204" pitchFamily="49" charset="0"/>
            </a:endParaRPr>
          </a:p>
        </p:txBody>
      </p:sp>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sp>
        <p:nvSpPr>
          <p:cNvPr id="11" name="テキスト ボックス 10"/>
          <p:cNvSpPr txBox="1"/>
          <p:nvPr/>
        </p:nvSpPr>
        <p:spPr>
          <a:xfrm>
            <a:off x="526035" y="4866253"/>
            <a:ext cx="3262432" cy="461665"/>
          </a:xfrm>
          <a:prstGeom prst="rect">
            <a:avLst/>
          </a:prstGeom>
          <a:noFill/>
        </p:spPr>
        <p:txBody>
          <a:bodyPr wrap="none" rtlCol="0">
            <a:spAutoFit/>
          </a:bodyPr>
          <a:lstStyle/>
          <a:p>
            <a:r>
              <a:rPr lang="ja-JP" altLang="en-US" sz="2400" b="1" dirty="0" smtClean="0">
                <a:latin typeface="Microsoft JhengHei Light" panose="020B0304030504040204" pitchFamily="34" charset="-120"/>
                <a:ea typeface="Microsoft JhengHei Light" panose="020B0304030504040204" pitchFamily="34" charset="-120"/>
                <a:cs typeface="Menlo" panose="020B0609030804020204" pitchFamily="49" charset="0"/>
              </a:rPr>
              <a:t>・座右の銘　自利利他</a:t>
            </a:r>
            <a:endParaRPr lang="en-US" altLang="ja-JP" sz="2400" b="1" dirty="0">
              <a:latin typeface="Microsoft JhengHei Light" panose="020B0304030504040204" pitchFamily="34" charset="-120"/>
              <a:ea typeface="Microsoft JhengHei Light" panose="020B0304030504040204" pitchFamily="34" charset="-120"/>
              <a:cs typeface="Menlo" panose="020B0609030804020204" pitchFamily="49" charset="0"/>
            </a:endParaRPr>
          </a:p>
        </p:txBody>
      </p:sp>
    </p:spTree>
    <p:extLst>
      <p:ext uri="{BB962C8B-B14F-4D97-AF65-F5344CB8AC3E}">
        <p14:creationId xmlns:p14="http://schemas.microsoft.com/office/powerpoint/2010/main" val="275527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818587"/>
            <a:ext cx="91440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32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理念</a:t>
            </a:r>
            <a:endParaRPr lang="en-US" altLang="ja-JP" sz="32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1406207"/>
            <a:ext cx="6851228"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sp>
        <p:nvSpPr>
          <p:cNvPr id="14" name="テキスト ボックス 13"/>
          <p:cNvSpPr txBox="1"/>
          <p:nvPr/>
        </p:nvSpPr>
        <p:spPr>
          <a:xfrm>
            <a:off x="937208" y="1742866"/>
            <a:ext cx="3005069" cy="461665"/>
          </a:xfrm>
          <a:prstGeom prst="rect">
            <a:avLst/>
          </a:prstGeom>
          <a:noFill/>
        </p:spPr>
        <p:txBody>
          <a:bodyPr wrap="square" rtlCol="0">
            <a:spAutoFit/>
          </a:bodyPr>
          <a:lstStyle/>
          <a:p>
            <a:r>
              <a:rPr kumimoji="1" lang="ja-JP" altLang="en-US" sz="2400" b="1" dirty="0" smtClean="0">
                <a:latin typeface="Microsoft JhengHei Light" panose="020B0304030504040204" pitchFamily="34" charset="-120"/>
                <a:ea typeface="Microsoft JhengHei Light" panose="020B0304030504040204" pitchFamily="34" charset="-120"/>
              </a:rPr>
              <a:t>座右の銘　自利利他</a:t>
            </a:r>
            <a:endParaRPr kumimoji="1" lang="en-US" altLang="ja-JP" sz="2400" b="1" dirty="0" smtClean="0">
              <a:latin typeface="Microsoft JhengHei Light" panose="020B0304030504040204" pitchFamily="34" charset="-120"/>
              <a:ea typeface="Microsoft JhengHei Light" panose="020B0304030504040204" pitchFamily="34" charset="-120"/>
            </a:endParaRPr>
          </a:p>
        </p:txBody>
      </p:sp>
      <p:sp>
        <p:nvSpPr>
          <p:cNvPr id="8" name="テキスト ボックス 7"/>
          <p:cNvSpPr txBox="1"/>
          <p:nvPr/>
        </p:nvSpPr>
        <p:spPr>
          <a:xfrm>
            <a:off x="2463473" y="2329572"/>
            <a:ext cx="6040031" cy="1200329"/>
          </a:xfrm>
          <a:prstGeom prst="rect">
            <a:avLst/>
          </a:prstGeom>
          <a:noFill/>
        </p:spPr>
        <p:txBody>
          <a:bodyPr wrap="square" rtlCol="0">
            <a:spAutoFit/>
          </a:bodyPr>
          <a:lstStyle/>
          <a:p>
            <a:r>
              <a:rPr lang="ja-JP" altLang="en-US" sz="2400" b="1" dirty="0" smtClean="0">
                <a:latin typeface="Microsoft JhengHei Light" panose="020B0304030504040204" pitchFamily="34" charset="-120"/>
                <a:ea typeface="Microsoft JhengHei Light" panose="020B0304030504040204" pitchFamily="34" charset="-120"/>
              </a:rPr>
              <a:t>自ら</a:t>
            </a:r>
            <a:r>
              <a:rPr lang="ja-JP" altLang="en-US" sz="2400" b="1" dirty="0">
                <a:latin typeface="Microsoft JhengHei Light" panose="020B0304030504040204" pitchFamily="34" charset="-120"/>
                <a:ea typeface="Microsoft JhengHei Light" panose="020B0304030504040204" pitchFamily="34" charset="-120"/>
              </a:rPr>
              <a:t>の悟りのために修行し努力すること</a:t>
            </a:r>
            <a:r>
              <a:rPr lang="ja-JP" altLang="en-US" sz="2400" b="1" dirty="0" smtClean="0">
                <a:latin typeface="Microsoft JhengHei Light" panose="020B0304030504040204" pitchFamily="34" charset="-120"/>
                <a:ea typeface="Microsoft JhengHei Light" panose="020B0304030504040204" pitchFamily="34" charset="-120"/>
              </a:rPr>
              <a:t>と他</a:t>
            </a:r>
            <a:r>
              <a:rPr lang="ja-JP" altLang="en-US" sz="2400" b="1" dirty="0">
                <a:latin typeface="Microsoft JhengHei Light" panose="020B0304030504040204" pitchFamily="34" charset="-120"/>
                <a:ea typeface="Microsoft JhengHei Light" panose="020B0304030504040204" pitchFamily="34" charset="-120"/>
              </a:rPr>
              <a:t>の人の救済のために尽くす</a:t>
            </a:r>
            <a:r>
              <a:rPr lang="ja-JP" altLang="en-US" sz="2400" b="1" dirty="0" smtClean="0">
                <a:latin typeface="Microsoft JhengHei Light" panose="020B0304030504040204" pitchFamily="34" charset="-120"/>
                <a:ea typeface="Microsoft JhengHei Light" panose="020B0304030504040204" pitchFamily="34" charset="-120"/>
              </a:rPr>
              <a:t>こと</a:t>
            </a:r>
            <a:endParaRPr lang="en-US" altLang="ja-JP" sz="2400" b="1" dirty="0" smtClean="0">
              <a:latin typeface="Microsoft JhengHei Light" panose="020B0304030504040204" pitchFamily="34" charset="-120"/>
              <a:ea typeface="Microsoft JhengHei Light" panose="020B0304030504040204" pitchFamily="34" charset="-120"/>
            </a:endParaRPr>
          </a:p>
          <a:p>
            <a:r>
              <a:rPr lang="ja-JP" altLang="en-US" sz="2400" b="1" dirty="0" smtClean="0">
                <a:solidFill>
                  <a:srgbClr val="FF0000"/>
                </a:solidFill>
                <a:latin typeface="Microsoft JhengHei Light" panose="020B0304030504040204" pitchFamily="34" charset="-120"/>
                <a:ea typeface="Microsoft JhengHei Light" panose="020B0304030504040204" pitchFamily="34" charset="-120"/>
              </a:rPr>
              <a:t>この</a:t>
            </a:r>
            <a:r>
              <a:rPr lang="ja-JP" altLang="en-US" sz="2400" b="1" dirty="0">
                <a:solidFill>
                  <a:srgbClr val="FF0000"/>
                </a:solidFill>
                <a:latin typeface="Microsoft JhengHei Light" panose="020B0304030504040204" pitchFamily="34" charset="-120"/>
                <a:ea typeface="Microsoft JhengHei Light" panose="020B0304030504040204" pitchFamily="34" charset="-120"/>
              </a:rPr>
              <a:t>二つを共に完全に行う</a:t>
            </a:r>
            <a:r>
              <a:rPr lang="ja-JP" altLang="en-US" sz="2400" b="1" dirty="0" smtClean="0">
                <a:solidFill>
                  <a:srgbClr val="FF0000"/>
                </a:solidFill>
                <a:latin typeface="Microsoft JhengHei Light" panose="020B0304030504040204" pitchFamily="34" charset="-120"/>
                <a:ea typeface="Microsoft JhengHei Light" panose="020B0304030504040204" pitchFamily="34" charset="-120"/>
              </a:rPr>
              <a:t>こと</a:t>
            </a:r>
            <a:endParaRPr lang="en-US" altLang="ja-JP" sz="2400" b="1" dirty="0">
              <a:solidFill>
                <a:srgbClr val="FF0000"/>
              </a:solidFill>
              <a:latin typeface="Microsoft JhengHei Light" panose="020B0304030504040204" pitchFamily="34" charset="-120"/>
              <a:ea typeface="Microsoft JhengHei Light" panose="020B0304030504040204" pitchFamily="34" charset="-120"/>
            </a:endParaRPr>
          </a:p>
        </p:txBody>
      </p:sp>
      <p:cxnSp>
        <p:nvCxnSpPr>
          <p:cNvPr id="19" name="直線矢印コネクタ 18"/>
          <p:cNvCxnSpPr/>
          <p:nvPr/>
        </p:nvCxnSpPr>
        <p:spPr>
          <a:xfrm>
            <a:off x="5211013" y="4615132"/>
            <a:ext cx="0" cy="737275"/>
          </a:xfrm>
          <a:prstGeom prst="straightConnector1">
            <a:avLst/>
          </a:prstGeom>
          <a:ln w="158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2439742" y="3866125"/>
            <a:ext cx="6040031" cy="830997"/>
          </a:xfrm>
          <a:prstGeom prst="rect">
            <a:avLst/>
          </a:prstGeom>
          <a:noFill/>
        </p:spPr>
        <p:txBody>
          <a:bodyPr wrap="square" rtlCol="0">
            <a:spAutoFit/>
          </a:bodyPr>
          <a:lstStyle/>
          <a:p>
            <a:r>
              <a:rPr lang="ja-JP" altLang="en-US" sz="2400" b="1" dirty="0" smtClean="0">
                <a:latin typeface="Microsoft JhengHei Light" panose="020B0304030504040204" pitchFamily="34" charset="-120"/>
                <a:ea typeface="Microsoft JhengHei Light" panose="020B0304030504040204" pitchFamily="34" charset="-120"/>
              </a:rPr>
              <a:t>自らの幸せの</a:t>
            </a:r>
            <a:r>
              <a:rPr lang="ja-JP" altLang="en-US" sz="2400" b="1" dirty="0">
                <a:latin typeface="Microsoft JhengHei Light" panose="020B0304030504040204" pitchFamily="34" charset="-120"/>
                <a:ea typeface="Microsoft JhengHei Light" panose="020B0304030504040204" pitchFamily="34" charset="-120"/>
              </a:rPr>
              <a:t>ため</a:t>
            </a:r>
            <a:r>
              <a:rPr lang="ja-JP" altLang="en-US" sz="2400" b="1" dirty="0" smtClean="0">
                <a:latin typeface="Microsoft JhengHei Light" panose="020B0304030504040204" pitchFamily="34" charset="-120"/>
                <a:ea typeface="Microsoft JhengHei Light" panose="020B0304030504040204" pitchFamily="34" charset="-120"/>
              </a:rPr>
              <a:t>に勉強し</a:t>
            </a:r>
            <a:r>
              <a:rPr lang="ja-JP" altLang="en-US" sz="2400" b="1" dirty="0">
                <a:latin typeface="Microsoft JhengHei Light" panose="020B0304030504040204" pitchFamily="34" charset="-120"/>
                <a:ea typeface="Microsoft JhengHei Light" panose="020B0304030504040204" pitchFamily="34" charset="-120"/>
              </a:rPr>
              <a:t>努力すること</a:t>
            </a:r>
            <a:r>
              <a:rPr lang="ja-JP" altLang="en-US" sz="2400" b="1" dirty="0" smtClean="0">
                <a:latin typeface="Microsoft JhengHei Light" panose="020B0304030504040204" pitchFamily="34" charset="-120"/>
                <a:ea typeface="Microsoft JhengHei Light" panose="020B0304030504040204" pitchFamily="34" charset="-120"/>
              </a:rPr>
              <a:t>と他</a:t>
            </a:r>
            <a:r>
              <a:rPr lang="ja-JP" altLang="en-US" sz="2400" b="1" dirty="0">
                <a:latin typeface="Microsoft JhengHei Light" panose="020B0304030504040204" pitchFamily="34" charset="-120"/>
                <a:ea typeface="Microsoft JhengHei Light" panose="020B0304030504040204" pitchFamily="34" charset="-120"/>
              </a:rPr>
              <a:t>の</a:t>
            </a:r>
            <a:r>
              <a:rPr lang="ja-JP" altLang="en-US" sz="2400" b="1" dirty="0" smtClean="0">
                <a:latin typeface="Microsoft JhengHei Light" panose="020B0304030504040204" pitchFamily="34" charset="-120"/>
                <a:ea typeface="Microsoft JhengHei Light" panose="020B0304030504040204" pitchFamily="34" charset="-120"/>
              </a:rPr>
              <a:t>人に喜んで戴くため</a:t>
            </a:r>
            <a:r>
              <a:rPr lang="ja-JP" altLang="en-US" sz="2400" b="1" dirty="0">
                <a:latin typeface="Microsoft JhengHei Light" panose="020B0304030504040204" pitchFamily="34" charset="-120"/>
                <a:ea typeface="Microsoft JhengHei Light" panose="020B0304030504040204" pitchFamily="34" charset="-120"/>
              </a:rPr>
              <a:t>に尽くす</a:t>
            </a:r>
            <a:r>
              <a:rPr lang="ja-JP" altLang="en-US" sz="2400" b="1" dirty="0" smtClean="0">
                <a:latin typeface="Microsoft JhengHei Light" panose="020B0304030504040204" pitchFamily="34" charset="-120"/>
                <a:ea typeface="Microsoft JhengHei Light" panose="020B0304030504040204" pitchFamily="34" charset="-120"/>
              </a:rPr>
              <a:t>こと</a:t>
            </a:r>
            <a:endParaRPr lang="en-US" altLang="ja-JP" sz="2400" b="1" dirty="0" smtClean="0">
              <a:latin typeface="Microsoft JhengHei Light" panose="020B0304030504040204" pitchFamily="34" charset="-120"/>
              <a:ea typeface="Microsoft JhengHei Light" panose="020B0304030504040204" pitchFamily="34" charset="-120"/>
            </a:endParaRPr>
          </a:p>
        </p:txBody>
      </p:sp>
      <p:sp>
        <p:nvSpPr>
          <p:cNvPr id="25" name="テキスト ボックス 24"/>
          <p:cNvSpPr txBox="1"/>
          <p:nvPr/>
        </p:nvSpPr>
        <p:spPr>
          <a:xfrm>
            <a:off x="2463473" y="5372766"/>
            <a:ext cx="5904155" cy="1200329"/>
          </a:xfrm>
          <a:prstGeom prst="rect">
            <a:avLst/>
          </a:prstGeom>
          <a:noFill/>
        </p:spPr>
        <p:txBody>
          <a:bodyPr wrap="square" rtlCol="0">
            <a:spAutoFit/>
          </a:bodyPr>
          <a:lstStyle/>
          <a:p>
            <a:r>
              <a:rPr lang="ja-JP" altLang="en-US" sz="2400" b="1" dirty="0" smtClean="0">
                <a:solidFill>
                  <a:srgbClr val="FF0000"/>
                </a:solidFill>
                <a:latin typeface="Microsoft JhengHei Light" panose="020B0304030504040204" pitchFamily="34" charset="-120"/>
                <a:ea typeface="Microsoft JhengHei Light" panose="020B0304030504040204" pitchFamily="34" charset="-120"/>
              </a:rPr>
              <a:t>他</a:t>
            </a:r>
            <a:r>
              <a:rPr lang="ja-JP" altLang="en-US" sz="2400" b="1" dirty="0">
                <a:solidFill>
                  <a:srgbClr val="FF0000"/>
                </a:solidFill>
                <a:latin typeface="Microsoft JhengHei Light" panose="020B0304030504040204" pitchFamily="34" charset="-120"/>
                <a:ea typeface="Microsoft JhengHei Light" panose="020B0304030504040204" pitchFamily="34" charset="-120"/>
              </a:rPr>
              <a:t>の人に感謝される仕事を行うこと</a:t>
            </a:r>
            <a:r>
              <a:rPr lang="ja-JP" altLang="en-US" sz="2400" b="1" dirty="0" smtClean="0">
                <a:solidFill>
                  <a:srgbClr val="FF0000"/>
                </a:solidFill>
                <a:latin typeface="Microsoft JhengHei Light" panose="020B0304030504040204" pitchFamily="34" charset="-120"/>
                <a:ea typeface="Microsoft JhengHei Light" panose="020B0304030504040204" pitchFamily="34" charset="-120"/>
              </a:rPr>
              <a:t>で</a:t>
            </a:r>
            <a:endParaRPr lang="en-US" altLang="ja-JP" sz="2400" b="1" dirty="0" smtClean="0">
              <a:solidFill>
                <a:srgbClr val="FF0000"/>
              </a:solidFill>
              <a:latin typeface="Microsoft JhengHei Light" panose="020B0304030504040204" pitchFamily="34" charset="-120"/>
              <a:ea typeface="Microsoft JhengHei Light" panose="020B0304030504040204" pitchFamily="34" charset="-120"/>
            </a:endParaRPr>
          </a:p>
          <a:p>
            <a:r>
              <a:rPr lang="ja-JP" altLang="en-US" sz="2400" b="1" dirty="0" smtClean="0">
                <a:solidFill>
                  <a:srgbClr val="FF0000"/>
                </a:solidFill>
                <a:latin typeface="Microsoft JhengHei Light" panose="020B0304030504040204" pitchFamily="34" charset="-120"/>
                <a:ea typeface="Microsoft JhengHei Light" panose="020B0304030504040204" pitchFamily="34" charset="-120"/>
              </a:rPr>
              <a:t>自己成長し、周りの人を幸せにする</a:t>
            </a:r>
            <a:endParaRPr lang="en-US" altLang="ja-JP" sz="2400" b="1" dirty="0" smtClean="0">
              <a:solidFill>
                <a:srgbClr val="FF0000"/>
              </a:solidFill>
              <a:latin typeface="Microsoft JhengHei Light" panose="020B0304030504040204" pitchFamily="34" charset="-120"/>
              <a:ea typeface="Microsoft JhengHei Light" panose="020B0304030504040204" pitchFamily="34" charset="-120"/>
            </a:endParaRPr>
          </a:p>
          <a:p>
            <a:r>
              <a:rPr lang="ja-JP" altLang="en-US" sz="2400" b="1" dirty="0" smtClean="0">
                <a:solidFill>
                  <a:srgbClr val="FF0000"/>
                </a:solidFill>
                <a:latin typeface="Microsoft JhengHei Light" panose="020B0304030504040204" pitchFamily="34" charset="-120"/>
                <a:ea typeface="Microsoft JhengHei Light" panose="020B0304030504040204" pitchFamily="34" charset="-120"/>
              </a:rPr>
              <a:t>（自己成長→人間力を高めること）</a:t>
            </a:r>
            <a:endParaRPr lang="en-US" altLang="ja-JP" sz="2400" b="1" dirty="0">
              <a:solidFill>
                <a:srgbClr val="FF0000"/>
              </a:solidFill>
              <a:latin typeface="Microsoft JhengHei Light" panose="020B0304030504040204" pitchFamily="34" charset="-120"/>
              <a:ea typeface="Microsoft JhengHei Light" panose="020B0304030504040204" pitchFamily="34" charset="-120"/>
            </a:endParaRPr>
          </a:p>
        </p:txBody>
      </p:sp>
      <p:sp>
        <p:nvSpPr>
          <p:cNvPr id="27" name="等号 26"/>
          <p:cNvSpPr/>
          <p:nvPr/>
        </p:nvSpPr>
        <p:spPr>
          <a:xfrm rot="5400000">
            <a:off x="4903654" y="3461315"/>
            <a:ext cx="553674" cy="402671"/>
          </a:xfrm>
          <a:prstGeom prst="mathEqual">
            <a:avLst/>
          </a:prstGeom>
          <a:solidFill>
            <a:srgbClr val="FF0000"/>
          </a:solidFill>
          <a:ln w="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06074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P spid="25" grpId="0"/>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818587"/>
            <a:ext cx="91440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32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しご</a:t>
            </a:r>
            <a:r>
              <a:rPr lang="ja-JP" altLang="en-US" sz="32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と</a:t>
            </a:r>
            <a:endParaRPr lang="en-US" altLang="ja-JP" sz="32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1406207"/>
            <a:ext cx="6851228"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340" y="1610876"/>
            <a:ext cx="3767958" cy="2511972"/>
          </a:xfrm>
          <a:prstGeom prst="rect">
            <a:avLst/>
          </a:prstGeom>
        </p:spPr>
      </p:pic>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340" y="4144277"/>
            <a:ext cx="3767958" cy="2511973"/>
          </a:xfrm>
          <a:prstGeom prst="rect">
            <a:avLst/>
          </a:prstGeom>
        </p:spPr>
      </p:pic>
      <p:pic>
        <p:nvPicPr>
          <p:cNvPr id="14" name="図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2116" y="1608028"/>
            <a:ext cx="3767958" cy="2511973"/>
          </a:xfrm>
          <a:prstGeom prst="rect">
            <a:avLst/>
          </a:prstGeom>
        </p:spPr>
      </p:pic>
      <p:pic>
        <p:nvPicPr>
          <p:cNvPr id="16" name="図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2116" y="4147124"/>
            <a:ext cx="3763690" cy="2509126"/>
          </a:xfrm>
          <a:prstGeom prst="rect">
            <a:avLst/>
          </a:prstGeom>
        </p:spPr>
      </p:pic>
      <p:pic>
        <p:nvPicPr>
          <p:cNvPr id="8" name="図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spTree>
    <p:extLst>
      <p:ext uri="{BB962C8B-B14F-4D97-AF65-F5344CB8AC3E}">
        <p14:creationId xmlns:p14="http://schemas.microsoft.com/office/powerpoint/2010/main" val="77911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818587"/>
            <a:ext cx="91440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32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しごと</a:t>
            </a:r>
            <a:endParaRPr lang="en-US" altLang="ja-JP" sz="32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1406207"/>
            <a:ext cx="6851228"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t="7636"/>
          <a:stretch/>
        </p:blipFill>
        <p:spPr>
          <a:xfrm>
            <a:off x="5322277" y="2169619"/>
            <a:ext cx="3703967" cy="2904235"/>
          </a:xfrm>
          <a:prstGeom prst="rect">
            <a:avLst/>
          </a:prstGeom>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150" y="1553968"/>
            <a:ext cx="3789420" cy="2526280"/>
          </a:xfrm>
          <a:prstGeom prst="rect">
            <a:avLst/>
          </a:prstGeom>
        </p:spPr>
      </p:pic>
      <p:sp>
        <p:nvSpPr>
          <p:cNvPr id="4" name="テキスト ボックス 3"/>
          <p:cNvSpPr txBox="1"/>
          <p:nvPr/>
        </p:nvSpPr>
        <p:spPr>
          <a:xfrm>
            <a:off x="4094570" y="1569406"/>
            <a:ext cx="3877985" cy="584775"/>
          </a:xfrm>
          <a:prstGeom prst="rect">
            <a:avLst/>
          </a:prstGeom>
          <a:noFill/>
        </p:spPr>
        <p:txBody>
          <a:bodyPr wrap="none" rtlCol="0">
            <a:spAutoFit/>
          </a:bodyPr>
          <a:lstStyle/>
          <a:p>
            <a:r>
              <a:rPr lang="ja-JP" altLang="en-US" sz="1600" b="1" dirty="0" smtClean="0">
                <a:latin typeface="Microsoft JhengHei Light" panose="020B0304030504040204" pitchFamily="34" charset="-120"/>
                <a:ea typeface="Microsoft JhengHei Light" panose="020B0304030504040204" pitchFamily="34" charset="-120"/>
              </a:rPr>
              <a:t>Ａ別邸</a:t>
            </a:r>
            <a:endParaRPr lang="en-US" altLang="ja-JP" sz="1600" b="1" dirty="0" smtClean="0">
              <a:latin typeface="Microsoft JhengHei Light" panose="020B0304030504040204" pitchFamily="34" charset="-120"/>
              <a:ea typeface="Microsoft JhengHei Light" panose="020B0304030504040204" pitchFamily="34" charset="-120"/>
            </a:endParaRPr>
          </a:p>
          <a:p>
            <a:r>
              <a:rPr lang="ja-JP" altLang="en-US" sz="1600" b="1" dirty="0" smtClean="0">
                <a:latin typeface="Microsoft JhengHei Light" panose="020B0304030504040204" pitchFamily="34" charset="-120"/>
                <a:ea typeface="Microsoft JhengHei Light" panose="020B0304030504040204" pitchFamily="34" charset="-120"/>
              </a:rPr>
              <a:t>設計：</a:t>
            </a:r>
            <a:r>
              <a:rPr lang="zh-TW" altLang="en-US" sz="1600" b="1" dirty="0" smtClean="0">
                <a:latin typeface="Microsoft JhengHei Light" panose="020B0304030504040204" pitchFamily="34" charset="-120"/>
                <a:ea typeface="Microsoft JhengHei Light" panose="020B0304030504040204" pitchFamily="34" charset="-120"/>
              </a:rPr>
              <a:t>坂倉</a:t>
            </a:r>
            <a:r>
              <a:rPr lang="zh-TW" altLang="en-US" sz="1600" b="1" dirty="0">
                <a:latin typeface="Microsoft JhengHei Light" panose="020B0304030504040204" pitchFamily="34" charset="-120"/>
                <a:ea typeface="Microsoft JhengHei Light" panose="020B0304030504040204" pitchFamily="34" charset="-120"/>
              </a:rPr>
              <a:t>建築</a:t>
            </a:r>
            <a:r>
              <a:rPr lang="ja-JP" altLang="en-US" sz="1600" b="1" dirty="0" smtClean="0">
                <a:latin typeface="Microsoft JhengHei Light" panose="020B0304030504040204" pitchFamily="34" charset="-120"/>
                <a:ea typeface="Microsoft JhengHei Light" panose="020B0304030504040204" pitchFamily="34" charset="-120"/>
              </a:rPr>
              <a:t>研究室　施工：小山鉄之</a:t>
            </a:r>
            <a:endParaRPr kumimoji="1" lang="ja-JP" altLang="en-US" sz="1600" b="1" dirty="0">
              <a:latin typeface="Microsoft JhengHei Light" panose="020B0304030504040204" pitchFamily="34" charset="-120"/>
              <a:ea typeface="Microsoft JhengHei Light" panose="020B0304030504040204" pitchFamily="34" charset="-120"/>
            </a:endParaRPr>
          </a:p>
        </p:txBody>
      </p:sp>
      <p:sp>
        <p:nvSpPr>
          <p:cNvPr id="12" name="テキスト ボックス 11"/>
          <p:cNvSpPr txBox="1"/>
          <p:nvPr/>
        </p:nvSpPr>
        <p:spPr>
          <a:xfrm>
            <a:off x="5645636" y="5093371"/>
            <a:ext cx="3057247" cy="584775"/>
          </a:xfrm>
          <a:prstGeom prst="rect">
            <a:avLst/>
          </a:prstGeom>
          <a:noFill/>
        </p:spPr>
        <p:txBody>
          <a:bodyPr wrap="none" rtlCol="0">
            <a:spAutoFit/>
          </a:bodyPr>
          <a:lstStyle/>
          <a:p>
            <a:r>
              <a:rPr kumimoji="1" lang="ja-JP" altLang="en-US" sz="1600" b="1" dirty="0" smtClean="0">
                <a:latin typeface="Microsoft JhengHei Light" panose="020B0304030504040204" pitchFamily="34" charset="-120"/>
                <a:ea typeface="Microsoft JhengHei Light" panose="020B0304030504040204" pitchFamily="34" charset="-120"/>
              </a:rPr>
              <a:t>　　　　木村ボックス　</a:t>
            </a:r>
            <a:endParaRPr kumimoji="1" lang="en-US" altLang="ja-JP" sz="1600" b="1" dirty="0" smtClean="0">
              <a:latin typeface="Microsoft JhengHei Light" panose="020B0304030504040204" pitchFamily="34" charset="-120"/>
              <a:ea typeface="Microsoft JhengHei Light" panose="020B0304030504040204" pitchFamily="34" charset="-120"/>
            </a:endParaRPr>
          </a:p>
          <a:p>
            <a:r>
              <a:rPr lang="ja-JP" altLang="en-US" sz="1600" b="1" dirty="0" smtClean="0">
                <a:latin typeface="Microsoft JhengHei Light" panose="020B0304030504040204" pitchFamily="34" charset="-120"/>
                <a:ea typeface="Microsoft JhengHei Light" panose="020B0304030504040204" pitchFamily="34" charset="-120"/>
              </a:rPr>
              <a:t>設計：宮脇檀　施工：小山鉄之</a:t>
            </a:r>
            <a:endParaRPr kumimoji="1" lang="ja-JP" altLang="en-US" sz="1600" dirty="0">
              <a:latin typeface="Microsoft JhengHei Light" panose="020B0304030504040204" pitchFamily="34" charset="-120"/>
              <a:ea typeface="Microsoft JhengHei Light" panose="020B0304030504040204" pitchFamily="34" charset="-120"/>
            </a:endParaRPr>
          </a:p>
        </p:txBody>
      </p:sp>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7010" y="4160871"/>
            <a:ext cx="3806963" cy="2537976"/>
          </a:xfrm>
          <a:prstGeom prst="rect">
            <a:avLst/>
          </a:prstGeom>
        </p:spPr>
      </p:pic>
      <p:sp>
        <p:nvSpPr>
          <p:cNvPr id="15" name="テキスト ボックス 14"/>
          <p:cNvSpPr txBox="1"/>
          <p:nvPr/>
        </p:nvSpPr>
        <p:spPr>
          <a:xfrm>
            <a:off x="5233973" y="6111906"/>
            <a:ext cx="3817071" cy="584775"/>
          </a:xfrm>
          <a:prstGeom prst="rect">
            <a:avLst/>
          </a:prstGeom>
          <a:noFill/>
        </p:spPr>
        <p:txBody>
          <a:bodyPr wrap="none" rtlCol="0">
            <a:spAutoFit/>
          </a:bodyPr>
          <a:lstStyle/>
          <a:p>
            <a:r>
              <a:rPr lang="ja-JP" altLang="en-US" sz="1600" b="1" dirty="0" smtClean="0">
                <a:latin typeface="Microsoft JhengHei Light" panose="020B0304030504040204" pitchFamily="34" charset="-120"/>
                <a:ea typeface="Microsoft JhengHei Light" panose="020B0304030504040204" pitchFamily="34" charset="-120"/>
              </a:rPr>
              <a:t>六甲ユニオンクラブ</a:t>
            </a:r>
            <a:endParaRPr lang="en-US" altLang="ja-JP" sz="1600" b="1" dirty="0" smtClean="0">
              <a:latin typeface="Microsoft JhengHei Light" panose="020B0304030504040204" pitchFamily="34" charset="-120"/>
              <a:ea typeface="Microsoft JhengHei Light" panose="020B0304030504040204" pitchFamily="34" charset="-120"/>
            </a:endParaRPr>
          </a:p>
          <a:p>
            <a:r>
              <a:rPr lang="ja-JP" altLang="en-US" sz="1600" b="1" dirty="0" smtClean="0">
                <a:latin typeface="Microsoft JhengHei Light" panose="020B0304030504040204" pitchFamily="34" charset="-120"/>
                <a:ea typeface="Microsoft JhengHei Light" panose="020B0304030504040204" pitchFamily="34" charset="-120"/>
              </a:rPr>
              <a:t>設計：Ｈ</a:t>
            </a:r>
            <a:r>
              <a:rPr lang="en-US" altLang="ja-JP" sz="1600" b="1" dirty="0" smtClean="0">
                <a:latin typeface="Microsoft JhengHei Light" panose="020B0304030504040204" pitchFamily="34" charset="-120"/>
                <a:ea typeface="Microsoft JhengHei Light" panose="020B0304030504040204" pitchFamily="34" charset="-120"/>
              </a:rPr>
              <a:t>+</a:t>
            </a:r>
            <a:r>
              <a:rPr lang="ja-JP" altLang="en-US" sz="1600" b="1" dirty="0" smtClean="0">
                <a:latin typeface="Microsoft JhengHei Light" panose="020B0304030504040204" pitchFamily="34" charset="-120"/>
                <a:ea typeface="Microsoft JhengHei Light" panose="020B0304030504040204" pitchFamily="34" charset="-120"/>
              </a:rPr>
              <a:t>Ｍアトリエ　施工：石川太郎</a:t>
            </a:r>
            <a:endParaRPr lang="en-US" altLang="ja-JP" sz="1600" b="1" dirty="0" smtClean="0">
              <a:latin typeface="Microsoft JhengHei Light" panose="020B0304030504040204" pitchFamily="34" charset="-120"/>
              <a:ea typeface="Microsoft JhengHei Light" panose="020B0304030504040204" pitchFamily="34" charset="-120"/>
            </a:endParaRPr>
          </a:p>
        </p:txBody>
      </p:sp>
      <p:pic>
        <p:nvPicPr>
          <p:cNvPr id="17" name="図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spTree>
    <p:extLst>
      <p:ext uri="{BB962C8B-B14F-4D97-AF65-F5344CB8AC3E}">
        <p14:creationId xmlns:p14="http://schemas.microsoft.com/office/powerpoint/2010/main" val="53031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 xmlns:a16="http://schemas.microsoft.com/office/drawing/2014/main" id="{05F12F0D-0315-614D-8940-E1E8DCF3A37C}"/>
              </a:ext>
            </a:extLst>
          </p:cNvPr>
          <p:cNvSpPr txBox="1"/>
          <p:nvPr/>
        </p:nvSpPr>
        <p:spPr>
          <a:xfrm>
            <a:off x="0" y="818587"/>
            <a:ext cx="91440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ja-JP" altLang="en-US" sz="3200" b="1" dirty="0" smtClean="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rPr>
              <a:t>しごと</a:t>
            </a:r>
            <a:endParaRPr lang="en-US" altLang="ja-JP" sz="3200" b="1" dirty="0">
              <a:solidFill>
                <a:schemeClr val="tx1"/>
              </a:solidFill>
              <a:latin typeface="Microsoft JhengHei Light" panose="020B0304030504040204" pitchFamily="34" charset="-120"/>
              <a:ea typeface="Microsoft JhengHei Light" panose="020B0304030504040204" pitchFamily="34" charset="-120"/>
              <a:cs typeface="Menlo" panose="020B0609030804020204" pitchFamily="49" charset="0"/>
            </a:endParaRPr>
          </a:p>
        </p:txBody>
      </p:sp>
      <p:cxnSp>
        <p:nvCxnSpPr>
          <p:cNvPr id="7" name="直線コネクタ 6">
            <a:extLst>
              <a:ext uri="{FF2B5EF4-FFF2-40B4-BE49-F238E27FC236}">
                <a16:creationId xmlns="" xmlns:a16="http://schemas.microsoft.com/office/drawing/2014/main" id="{CC132BAA-A88E-6647-B390-EAD535BD6275}"/>
              </a:ext>
            </a:extLst>
          </p:cNvPr>
          <p:cNvCxnSpPr>
            <a:cxnSpLocks/>
          </p:cNvCxnSpPr>
          <p:nvPr/>
        </p:nvCxnSpPr>
        <p:spPr>
          <a:xfrm>
            <a:off x="1135611" y="1406207"/>
            <a:ext cx="6851228"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4" name="テキスト ボックス 3"/>
          <p:cNvSpPr txBox="1"/>
          <p:nvPr/>
        </p:nvSpPr>
        <p:spPr>
          <a:xfrm>
            <a:off x="4094570" y="1569406"/>
            <a:ext cx="3794629" cy="584775"/>
          </a:xfrm>
          <a:prstGeom prst="rect">
            <a:avLst/>
          </a:prstGeom>
          <a:noFill/>
        </p:spPr>
        <p:txBody>
          <a:bodyPr wrap="none" rtlCol="0">
            <a:spAutoFit/>
          </a:bodyPr>
          <a:lstStyle/>
          <a:p>
            <a:r>
              <a:rPr lang="ja-JP" altLang="en-US" sz="1600" b="1" dirty="0" smtClean="0">
                <a:latin typeface="Microsoft JhengHei Light" panose="020B0304030504040204" pitchFamily="34" charset="-120"/>
                <a:ea typeface="Microsoft JhengHei Light" panose="020B0304030504040204" pitchFamily="34" charset="-120"/>
              </a:rPr>
              <a:t>御影Ｅ邸新築工事</a:t>
            </a:r>
            <a:endParaRPr lang="en-US" altLang="ja-JP" sz="1600" b="1" dirty="0" smtClean="0">
              <a:latin typeface="Microsoft JhengHei Light" panose="020B0304030504040204" pitchFamily="34" charset="-120"/>
              <a:ea typeface="Microsoft JhengHei Light" panose="020B0304030504040204" pitchFamily="34" charset="-120"/>
            </a:endParaRPr>
          </a:p>
          <a:p>
            <a:r>
              <a:rPr lang="ja-JP" altLang="en-US" sz="1600" b="1" dirty="0" smtClean="0">
                <a:latin typeface="Microsoft JhengHei Light" panose="020B0304030504040204" pitchFamily="34" charset="-120"/>
                <a:ea typeface="Microsoft JhengHei Light" panose="020B0304030504040204" pitchFamily="34" charset="-120"/>
              </a:rPr>
              <a:t>自社設計</a:t>
            </a:r>
            <a:r>
              <a:rPr kumimoji="1" lang="ja-JP" altLang="en-US" sz="1600" b="1" dirty="0" smtClean="0">
                <a:latin typeface="Microsoft JhengHei Light" panose="020B0304030504040204" pitchFamily="34" charset="-120"/>
                <a:ea typeface="Microsoft JhengHei Light" panose="020B0304030504040204" pitchFamily="34" charset="-120"/>
              </a:rPr>
              <a:t>：岩堀光洋　</a:t>
            </a:r>
            <a:r>
              <a:rPr lang="ja-JP" altLang="en-US" sz="1600" b="1" dirty="0" smtClean="0">
                <a:latin typeface="Microsoft JhengHei Light" panose="020B0304030504040204" pitchFamily="34" charset="-120"/>
                <a:ea typeface="Microsoft JhengHei Light" panose="020B0304030504040204" pitchFamily="34" charset="-120"/>
              </a:rPr>
              <a:t>施工：中谷訓康</a:t>
            </a:r>
            <a:endParaRPr kumimoji="1" lang="ja-JP" altLang="en-US" sz="1600" dirty="0">
              <a:latin typeface="Microsoft JhengHei Light" panose="020B0304030504040204" pitchFamily="34" charset="-120"/>
              <a:ea typeface="Microsoft JhengHei Light" panose="020B0304030504040204" pitchFamily="34" charset="-120"/>
            </a:endParaRPr>
          </a:p>
        </p:txBody>
      </p:sp>
      <p:sp>
        <p:nvSpPr>
          <p:cNvPr id="12" name="テキスト ボックス 11"/>
          <p:cNvSpPr txBox="1"/>
          <p:nvPr/>
        </p:nvSpPr>
        <p:spPr>
          <a:xfrm>
            <a:off x="5273364" y="4701473"/>
            <a:ext cx="3733714" cy="584775"/>
          </a:xfrm>
          <a:prstGeom prst="rect">
            <a:avLst/>
          </a:prstGeom>
          <a:noFill/>
        </p:spPr>
        <p:txBody>
          <a:bodyPr wrap="none" rtlCol="0">
            <a:spAutoFit/>
          </a:bodyPr>
          <a:lstStyle/>
          <a:p>
            <a:r>
              <a:rPr lang="ja-JP" altLang="en-US" sz="1600" b="1" dirty="0" smtClean="0">
                <a:latin typeface="Microsoft JhengHei Light" panose="020B0304030504040204" pitchFamily="34" charset="-120"/>
                <a:ea typeface="Microsoft JhengHei Light" panose="020B0304030504040204" pitchFamily="34" charset="-120"/>
              </a:rPr>
              <a:t>　　　　　  芦屋Ｎ邸新築工事</a:t>
            </a:r>
            <a:endParaRPr lang="en-US" altLang="ja-JP" sz="1600" b="1" dirty="0" smtClean="0">
              <a:latin typeface="Microsoft JhengHei Light" panose="020B0304030504040204" pitchFamily="34" charset="-120"/>
              <a:ea typeface="Microsoft JhengHei Light" panose="020B0304030504040204" pitchFamily="34" charset="-120"/>
            </a:endParaRPr>
          </a:p>
          <a:p>
            <a:r>
              <a:rPr lang="ja-JP" altLang="en-US" sz="1600" b="1" dirty="0" smtClean="0">
                <a:latin typeface="Microsoft JhengHei Light" panose="020B0304030504040204" pitchFamily="34" charset="-120"/>
                <a:ea typeface="Microsoft JhengHei Light" panose="020B0304030504040204" pitchFamily="34" charset="-120"/>
              </a:rPr>
              <a:t>自社設計：</a:t>
            </a:r>
            <a:r>
              <a:rPr kumimoji="1" lang="ja-JP" altLang="en-US" sz="1600" b="1" dirty="0" smtClean="0">
                <a:latin typeface="Microsoft JhengHei Light" panose="020B0304030504040204" pitchFamily="34" charset="-120"/>
                <a:ea typeface="Microsoft JhengHei Light" panose="020B0304030504040204" pitchFamily="34" charset="-120"/>
              </a:rPr>
              <a:t>岩堀光洋　</a:t>
            </a:r>
            <a:r>
              <a:rPr lang="ja-JP" altLang="en-US" sz="1600" b="1" dirty="0" smtClean="0">
                <a:latin typeface="Microsoft JhengHei Light" panose="020B0304030504040204" pitchFamily="34" charset="-120"/>
                <a:ea typeface="Microsoft JhengHei Light" panose="020B0304030504040204" pitchFamily="34" charset="-120"/>
              </a:rPr>
              <a:t>施工：石川太郎</a:t>
            </a:r>
            <a:endParaRPr kumimoji="1" lang="ja-JP" altLang="en-US" sz="1600" dirty="0">
              <a:latin typeface="Microsoft JhengHei Light" panose="020B0304030504040204" pitchFamily="34" charset="-120"/>
              <a:ea typeface="Microsoft JhengHei Light" panose="020B0304030504040204" pitchFamily="34" charset="-120"/>
            </a:endParaRPr>
          </a:p>
        </p:txBody>
      </p:sp>
      <p:sp>
        <p:nvSpPr>
          <p:cNvPr id="15" name="テキスト ボックス 14"/>
          <p:cNvSpPr txBox="1"/>
          <p:nvPr/>
        </p:nvSpPr>
        <p:spPr>
          <a:xfrm>
            <a:off x="5089892" y="5861114"/>
            <a:ext cx="2441694" cy="830997"/>
          </a:xfrm>
          <a:prstGeom prst="rect">
            <a:avLst/>
          </a:prstGeom>
          <a:noFill/>
        </p:spPr>
        <p:txBody>
          <a:bodyPr wrap="none" rtlCol="0">
            <a:spAutoFit/>
          </a:bodyPr>
          <a:lstStyle/>
          <a:p>
            <a:r>
              <a:rPr lang="ja-JP" altLang="en-US" sz="1600" b="1" dirty="0">
                <a:latin typeface="Microsoft JhengHei Light" panose="020B0304030504040204" pitchFamily="34" charset="-120"/>
                <a:ea typeface="Microsoft JhengHei Light" panose="020B0304030504040204" pitchFamily="34" charset="-120"/>
              </a:rPr>
              <a:t>尼崎</a:t>
            </a:r>
            <a:r>
              <a:rPr lang="ja-JP" altLang="en-US" sz="1600" b="1" dirty="0" smtClean="0">
                <a:latin typeface="Microsoft JhengHei Light" panose="020B0304030504040204" pitchFamily="34" charset="-120"/>
                <a:ea typeface="Microsoft JhengHei Light" panose="020B0304030504040204" pitchFamily="34" charset="-120"/>
              </a:rPr>
              <a:t>Ａ医院新築工事</a:t>
            </a:r>
            <a:endParaRPr lang="en-US" altLang="ja-JP" sz="1600" b="1" dirty="0" smtClean="0">
              <a:latin typeface="Microsoft JhengHei Light" panose="020B0304030504040204" pitchFamily="34" charset="-120"/>
              <a:ea typeface="Microsoft JhengHei Light" panose="020B0304030504040204" pitchFamily="34" charset="-120"/>
            </a:endParaRPr>
          </a:p>
          <a:p>
            <a:r>
              <a:rPr lang="ja-JP" altLang="en-US" sz="1600" b="1" dirty="0" smtClean="0">
                <a:latin typeface="Microsoft JhengHei Light" panose="020B0304030504040204" pitchFamily="34" charset="-120"/>
                <a:ea typeface="Microsoft JhengHei Light" panose="020B0304030504040204" pitchFamily="34" charset="-120"/>
              </a:rPr>
              <a:t>設計：戎真弓建築研究所</a:t>
            </a:r>
            <a:endParaRPr lang="en-US" altLang="ja-JP" sz="1600" b="1" dirty="0" smtClean="0">
              <a:latin typeface="Microsoft JhengHei Light" panose="020B0304030504040204" pitchFamily="34" charset="-120"/>
              <a:ea typeface="Microsoft JhengHei Light" panose="020B0304030504040204" pitchFamily="34" charset="-120"/>
            </a:endParaRPr>
          </a:p>
          <a:p>
            <a:r>
              <a:rPr lang="ja-JP" altLang="en-US" sz="1600" b="1" dirty="0" smtClean="0">
                <a:latin typeface="Microsoft JhengHei Light" panose="020B0304030504040204" pitchFamily="34" charset="-120"/>
                <a:ea typeface="Microsoft JhengHei Light" panose="020B0304030504040204" pitchFamily="34" charset="-120"/>
              </a:rPr>
              <a:t>施工：北垣内裕二</a:t>
            </a:r>
            <a:endParaRPr lang="en-US" altLang="ja-JP" sz="1600" b="1" dirty="0" smtClean="0">
              <a:latin typeface="Microsoft JhengHei Light" panose="020B0304030504040204" pitchFamily="34" charset="-120"/>
              <a:ea typeface="Microsoft JhengHei Light" panose="020B0304030504040204" pitchFamily="34" charset="-120"/>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210" y="1569406"/>
            <a:ext cx="3776360" cy="2517573"/>
          </a:xfrm>
          <a:prstGeom prst="rect">
            <a:avLst/>
          </a:prstGeom>
        </p:spPr>
      </p:pic>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3364" y="2215737"/>
            <a:ext cx="3728604" cy="2485736"/>
          </a:xfrm>
          <a:prstGeom prst="rect">
            <a:avLst/>
          </a:prstGeom>
        </p:spPr>
      </p:pic>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5576" y="4250177"/>
            <a:ext cx="3954316" cy="2441934"/>
          </a:xfrm>
          <a:prstGeom prst="rect">
            <a:avLst/>
          </a:prstGeom>
        </p:spPr>
      </p:pic>
      <p:pic>
        <p:nvPicPr>
          <p:cNvPr id="14" name="図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5789" y="0"/>
            <a:ext cx="2314575" cy="771525"/>
          </a:xfrm>
          <a:prstGeom prst="rect">
            <a:avLst/>
          </a:prstGeom>
        </p:spPr>
      </p:pic>
    </p:spTree>
    <p:extLst>
      <p:ext uri="{BB962C8B-B14F-4D97-AF65-F5344CB8AC3E}">
        <p14:creationId xmlns:p14="http://schemas.microsoft.com/office/powerpoint/2010/main" val="168016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5" grpId="0"/>
    </p:bldLst>
  </p:timing>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73389</TotalTime>
  <Words>1555</Words>
  <Application>Microsoft Office PowerPoint</Application>
  <PresentationFormat>画面に合わせる (4:3)</PresentationFormat>
  <Paragraphs>303</Paragraphs>
  <Slides>42</Slides>
  <Notes>42</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42</vt:i4>
      </vt:variant>
    </vt:vector>
  </HeadingPairs>
  <TitlesOfParts>
    <vt:vector size="52" baseType="lpstr">
      <vt:lpstr>Menlo</vt:lpstr>
      <vt:lpstr>Microsoft JhengHei Light</vt:lpstr>
      <vt:lpstr>Microsoft JhengHei UI Light</vt:lpstr>
      <vt:lpstr>ＭＳ Ｐゴシック</vt:lpstr>
      <vt:lpstr>メイリオ</vt:lpstr>
      <vt:lpstr>游ゴシック</vt:lpstr>
      <vt:lpstr>游ゴシック Medium</vt:lpstr>
      <vt:lpstr>Arial</vt:lpstr>
      <vt:lpstr>Calibri</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福井謙一</dc:creator>
  <cp:lastModifiedBy>戎 健太郎</cp:lastModifiedBy>
  <cp:revision>501</cp:revision>
  <cp:lastPrinted>2019-06-26T01:22:30Z</cp:lastPrinted>
  <dcterms:created xsi:type="dcterms:W3CDTF">2018-02-15T11:06:08Z</dcterms:created>
  <dcterms:modified xsi:type="dcterms:W3CDTF">2019-12-02T07:55:31Z</dcterms:modified>
</cp:coreProperties>
</file>